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66" r:id="rId2"/>
    <p:sldId id="279" r:id="rId3"/>
    <p:sldId id="258" r:id="rId4"/>
    <p:sldId id="259" r:id="rId5"/>
    <p:sldId id="278" r:id="rId6"/>
    <p:sldId id="277" r:id="rId7"/>
    <p:sldId id="271" r:id="rId8"/>
    <p:sldId id="273" r:id="rId9"/>
    <p:sldId id="284" r:id="rId10"/>
    <p:sldId id="286" r:id="rId11"/>
    <p:sldId id="287" r:id="rId12"/>
    <p:sldId id="294" r:id="rId13"/>
    <p:sldId id="293" r:id="rId14"/>
    <p:sldId id="281" r:id="rId15"/>
    <p:sldId id="295" r:id="rId16"/>
    <p:sldId id="288" r:id="rId17"/>
    <p:sldId id="289" r:id="rId18"/>
    <p:sldId id="290" r:id="rId19"/>
    <p:sldId id="291" r:id="rId20"/>
    <p:sldId id="292" r:id="rId21"/>
    <p:sldId id="275" r:id="rId22"/>
    <p:sldId id="269" r:id="rId23"/>
  </p:sldIdLst>
  <p:sldSz cx="12192000" cy="6858000"/>
  <p:notesSz cx="6858000" cy="9144000"/>
  <p:embeddedFontLst>
    <p:embeddedFont>
      <p:font typeface="Lato" panose="020F0502020204030203"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Anton" panose="00000500000000000000" pitchFamily="2" charset="0"/>
      <p:regular r:id="rId33"/>
    </p:embeddedFont>
    <p:embeddedFont>
      <p:font typeface="Calibri Light" panose="020F0302020204030204" pitchFamily="34" charset="0"/>
      <p:regular r:id="rId34"/>
      <p:italic r:id="rId35"/>
    </p:embeddedFont>
    <p:embeddedFont>
      <p:font typeface="Lato Light" panose="020F0502020204030203" pitchFamily="34" charset="0"/>
      <p:regular r:id="rId36"/>
      <p:italic r:id="rId37"/>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55"/>
    <a:srgbClr val="3C6359"/>
    <a:srgbClr val="B7CAD4"/>
    <a:srgbClr val="F6F6F6"/>
    <a:srgbClr val="F9F9F9"/>
    <a:srgbClr val="FFFFFF"/>
    <a:srgbClr val="C0D2CC"/>
    <a:srgbClr val="EDE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6405" autoAdjust="0"/>
  </p:normalViewPr>
  <p:slideViewPr>
    <p:cSldViewPr snapToGrid="0">
      <p:cViewPr varScale="1">
        <p:scale>
          <a:sx n="115" d="100"/>
          <a:sy n="115" d="100"/>
        </p:scale>
        <p:origin x="380" y="6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B67CD-0442-48E9-8B47-372E7839D9F2}" type="datetimeFigureOut">
              <a:rPr lang="da-DK" smtClean="0"/>
              <a:t>04-11-2019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A20B0-48A5-45DF-9C99-40DC6D59BAFF}" type="slidenum">
              <a:rPr lang="da-DK" smtClean="0"/>
              <a:t>‹nr.›</a:t>
            </a:fld>
            <a:endParaRPr lang="da-DK"/>
          </a:p>
        </p:txBody>
      </p:sp>
    </p:spTree>
    <p:extLst>
      <p:ext uri="{BB962C8B-B14F-4D97-AF65-F5344CB8AC3E}">
        <p14:creationId xmlns:p14="http://schemas.microsoft.com/office/powerpoint/2010/main" val="49380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0A20B0-48A5-45DF-9C99-40DC6D59BAFF}" type="slidenum">
              <a:rPr lang="da-DK" smtClean="0"/>
              <a:t>6</a:t>
            </a:fld>
            <a:endParaRPr lang="da-DK"/>
          </a:p>
        </p:txBody>
      </p:sp>
    </p:spTree>
    <p:extLst>
      <p:ext uri="{BB962C8B-B14F-4D97-AF65-F5344CB8AC3E}">
        <p14:creationId xmlns:p14="http://schemas.microsoft.com/office/powerpoint/2010/main" val="85290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B30C5F06-5429-4743-AA7B-FA4A8FBBAF0B}" type="datetimeFigureOut">
              <a:rPr lang="da-DK" smtClean="0"/>
              <a:t>04-11-2019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370137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B30C5F06-5429-4743-AA7B-FA4A8FBBAF0B}" type="datetimeFigureOut">
              <a:rPr lang="da-DK" smtClean="0"/>
              <a:t>04-11-2019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18467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B30C5F06-5429-4743-AA7B-FA4A8FBBAF0B}" type="datetimeFigureOut">
              <a:rPr lang="da-DK" smtClean="0"/>
              <a:t>04-11-2019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74316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B30C5F06-5429-4743-AA7B-FA4A8FBBAF0B}" type="datetimeFigureOut">
              <a:rPr lang="da-DK" smtClean="0"/>
              <a:t>04-11-2019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355122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30C5F06-5429-4743-AA7B-FA4A8FBBAF0B}" type="datetimeFigureOut">
              <a:rPr lang="da-DK" smtClean="0"/>
              <a:t>04-11-2019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203157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B30C5F06-5429-4743-AA7B-FA4A8FBBAF0B}" type="datetimeFigureOut">
              <a:rPr lang="da-DK" smtClean="0"/>
              <a:t>04-11-2019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72912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B30C5F06-5429-4743-AA7B-FA4A8FBBAF0B}" type="datetimeFigureOut">
              <a:rPr lang="da-DK" smtClean="0"/>
              <a:t>04-11-2019</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14964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B30C5F06-5429-4743-AA7B-FA4A8FBBAF0B}" type="datetimeFigureOut">
              <a:rPr lang="da-DK" smtClean="0"/>
              <a:t>04-11-2019</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54351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0C5F06-5429-4743-AA7B-FA4A8FBBAF0B}" type="datetimeFigureOut">
              <a:rPr lang="da-DK" smtClean="0"/>
              <a:t>04-11-2019</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49087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30C5F06-5429-4743-AA7B-FA4A8FBBAF0B}" type="datetimeFigureOut">
              <a:rPr lang="da-DK" smtClean="0"/>
              <a:t>04-11-2019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102906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30C5F06-5429-4743-AA7B-FA4A8FBBAF0B}" type="datetimeFigureOut">
              <a:rPr lang="da-DK" smtClean="0"/>
              <a:t>04-11-2019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752341F-A3C8-4CEA-89B0-EA222C042B35}" type="slidenum">
              <a:rPr lang="da-DK" smtClean="0"/>
              <a:t>‹nr.›</a:t>
            </a:fld>
            <a:endParaRPr lang="da-DK"/>
          </a:p>
        </p:txBody>
      </p:sp>
    </p:spTree>
    <p:extLst>
      <p:ext uri="{BB962C8B-B14F-4D97-AF65-F5344CB8AC3E}">
        <p14:creationId xmlns:p14="http://schemas.microsoft.com/office/powerpoint/2010/main" val="271466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C5F06-5429-4743-AA7B-FA4A8FBBAF0B}" type="datetimeFigureOut">
              <a:rPr lang="da-DK" smtClean="0"/>
              <a:t>04-11-2019</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2341F-A3C8-4CEA-89B0-EA222C042B35}" type="slidenum">
              <a:rPr lang="da-DK" smtClean="0"/>
              <a:t>‹nr.›</a:t>
            </a:fld>
            <a:endParaRPr lang="da-DK"/>
          </a:p>
        </p:txBody>
      </p:sp>
    </p:spTree>
    <p:extLst>
      <p:ext uri="{BB962C8B-B14F-4D97-AF65-F5344CB8AC3E}">
        <p14:creationId xmlns:p14="http://schemas.microsoft.com/office/powerpoint/2010/main" val="432813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dn.dk/naturkommuner"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9674" y="-63597"/>
            <a:ext cx="1219200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p:cNvSpPr txBox="1"/>
          <p:nvPr/>
        </p:nvSpPr>
        <p:spPr>
          <a:xfrm>
            <a:off x="999460" y="1393308"/>
            <a:ext cx="10781414" cy="2062103"/>
          </a:xfrm>
          <a:prstGeom prst="rect">
            <a:avLst/>
          </a:prstGeom>
          <a:noFill/>
        </p:spPr>
        <p:txBody>
          <a:bodyPr wrap="square" rtlCol="0">
            <a:spAutoFit/>
          </a:bodyPr>
          <a:lstStyle/>
          <a:p>
            <a:pPr algn="ctr"/>
            <a:r>
              <a:rPr lang="da-DK" sz="8000" dirty="0" smtClean="0">
                <a:solidFill>
                  <a:srgbClr val="004155"/>
                </a:solidFill>
                <a:latin typeface="Anton" panose="00000500000000000000" pitchFamily="2" charset="0"/>
                <a:ea typeface="Lato" panose="020F0502020204030203" pitchFamily="34" charset="0"/>
                <a:cs typeface="Lato" panose="020F0502020204030203" pitchFamily="34" charset="0"/>
              </a:rPr>
              <a:t>PROJEKT NATURKOMMUNER</a:t>
            </a:r>
          </a:p>
          <a:p>
            <a:pPr algn="ctr"/>
            <a:r>
              <a:rPr lang="da-DK" sz="4800" dirty="0" smtClean="0">
                <a:solidFill>
                  <a:srgbClr val="004155"/>
                </a:solidFill>
                <a:latin typeface="Anton" panose="00000500000000000000" pitchFamily="2" charset="0"/>
                <a:ea typeface="Lato" panose="020F0502020204030203" pitchFamily="34" charset="0"/>
                <a:cs typeface="Lato" panose="020F0502020204030203" pitchFamily="34" charset="0"/>
              </a:rPr>
              <a:t>&amp; HJØRRINGS NATURPOLITIK</a:t>
            </a:r>
            <a:endParaRPr lang="da-DK" sz="4800" dirty="0">
              <a:solidFill>
                <a:srgbClr val="004155"/>
              </a:solidFill>
              <a:latin typeface="Anton" panose="00000500000000000000" pitchFamily="2" charset="0"/>
              <a:ea typeface="Lato" panose="020F0502020204030203" pitchFamily="34" charset="0"/>
              <a:cs typeface="Lato" panose="020F0502020204030203" pitchFamily="34" charset="0"/>
            </a:endParaRPr>
          </a:p>
        </p:txBody>
      </p:sp>
      <p:sp>
        <p:nvSpPr>
          <p:cNvPr id="7" name="Tekstfelt 6"/>
          <p:cNvSpPr txBox="1"/>
          <p:nvPr/>
        </p:nvSpPr>
        <p:spPr>
          <a:xfrm>
            <a:off x="1513985" y="3732467"/>
            <a:ext cx="9917961" cy="523220"/>
          </a:xfrm>
          <a:prstGeom prst="rect">
            <a:avLst/>
          </a:prstGeom>
          <a:noFill/>
        </p:spPr>
        <p:txBody>
          <a:bodyPr wrap="square" rtlCol="0">
            <a:spAutoFit/>
          </a:bodyPr>
          <a:lstStyle/>
          <a:p>
            <a:pPr algn="ctr"/>
            <a:r>
              <a:rPr lang="da-DK" sz="2800" dirty="0" smtClean="0">
                <a:solidFill>
                  <a:srgbClr val="004155"/>
                </a:solidFill>
                <a:latin typeface="Anton" panose="00000500000000000000" pitchFamily="2" charset="0"/>
                <a:ea typeface="Lato" panose="020F0502020204030203" pitchFamily="34" charset="0"/>
                <a:cs typeface="Lato" panose="020F0502020204030203" pitchFamily="34" charset="0"/>
              </a:rPr>
              <a:t>6. November 2019</a:t>
            </a:r>
            <a:endParaRPr lang="da-DK" sz="2800" dirty="0" smtClean="0">
              <a:solidFill>
                <a:srgbClr val="004155"/>
              </a:solidFill>
              <a:latin typeface="Anton" panose="00000500000000000000" pitchFamily="2" charset="0"/>
              <a:ea typeface="Lato" panose="020F0502020204030203" pitchFamily="34" charset="0"/>
              <a:cs typeface="Lato" panose="020F0502020204030203" pitchFamily="34" charset="0"/>
            </a:endParaRPr>
          </a:p>
        </p:txBody>
      </p:sp>
      <p:cxnSp>
        <p:nvCxnSpPr>
          <p:cNvPr id="8" name="Lige forbindelse 7"/>
          <p:cNvCxnSpPr/>
          <p:nvPr/>
        </p:nvCxnSpPr>
        <p:spPr>
          <a:xfrm>
            <a:off x="1405713" y="1276155"/>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1627" y="4855872"/>
            <a:ext cx="2568744" cy="1397576"/>
          </a:xfrm>
          <a:prstGeom prst="rect">
            <a:avLst/>
          </a:prstGeom>
        </p:spPr>
      </p:pic>
      <p:cxnSp>
        <p:nvCxnSpPr>
          <p:cNvPr id="11" name="Lige forbindelse 10"/>
          <p:cNvCxnSpPr/>
          <p:nvPr/>
        </p:nvCxnSpPr>
        <p:spPr>
          <a:xfrm>
            <a:off x="1433771" y="4750476"/>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624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p:nvSpPr>
        <p:spPr>
          <a:xfrm>
            <a:off x="171449" y="723460"/>
            <a:ext cx="9325477" cy="1015663"/>
          </a:xfrm>
          <a:prstGeom prst="rect">
            <a:avLst/>
          </a:prstGeom>
          <a:noFill/>
        </p:spPr>
        <p:txBody>
          <a:bodyPr wrap="square" rtlCol="0">
            <a:spAutoFit/>
          </a:bodyPr>
          <a:lstStyle/>
          <a:p>
            <a:r>
              <a:rPr lang="da-DK" sz="6000" dirty="0" smtClean="0">
                <a:solidFill>
                  <a:srgbClr val="004155"/>
                </a:solidFill>
                <a:latin typeface="Anton" panose="00000500000000000000" pitchFamily="2" charset="0"/>
                <a:ea typeface="Lato" panose="020F0502020204030203" pitchFamily="34" charset="0"/>
                <a:cs typeface="Lato" panose="020F0502020204030203" pitchFamily="34" charset="0"/>
              </a:rPr>
              <a:t>HVORFOR ER DET NØDVENDIGT?</a:t>
            </a:r>
            <a:endParaRPr lang="da-DK" sz="6000" dirty="0">
              <a:solidFill>
                <a:srgbClr val="004155"/>
              </a:solidFill>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390526" y="1936428"/>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686857" y="2436513"/>
            <a:ext cx="11036700" cy="2523768"/>
          </a:xfrm>
          <a:prstGeom prst="rect">
            <a:avLst/>
          </a:prstGeom>
        </p:spPr>
        <p:txBody>
          <a:bodyPr wrap="square">
            <a:spAutoFit/>
          </a:bodyPr>
          <a:lstStyle/>
          <a:p>
            <a:pPr>
              <a:spcAft>
                <a:spcPts val="0"/>
              </a:spcAft>
            </a:pPr>
            <a:r>
              <a:rPr lang="da-DK" sz="2800" i="1" dirty="0" smtClean="0">
                <a:latin typeface="Lato Light" panose="020F0502020204030203" pitchFamily="34" charset="0"/>
                <a:ea typeface="Lato Light" panose="020F0502020204030203" pitchFamily="34" charset="0"/>
                <a:cs typeface="Lato Light" panose="020F0502020204030203" pitchFamily="34" charset="0"/>
              </a:rPr>
              <a:t>”</a:t>
            </a:r>
            <a:r>
              <a:rPr lang="da-DK" sz="2800" i="1" dirty="0">
                <a:latin typeface="Lato Light" panose="020F0502020204030203" pitchFamily="34" charset="0"/>
                <a:ea typeface="Lato Light" panose="020F0502020204030203" pitchFamily="34" charset="0"/>
                <a:cs typeface="Lato Light" panose="020F0502020204030203" pitchFamily="34" charset="0"/>
              </a:rPr>
              <a:t>Nogle kommuner har lavet en kortlægning af deres natur, men det har handlet mere om omfanget end kvaliteten i for eksempel overdrev, moser og enge. Det er her man finder meget af den værdifulde og enestående natur. Og man er nødt til at kende sit guld for at kunne lave en effektiv beskyttelse af den natur, der er mest værd</a:t>
            </a:r>
            <a:r>
              <a:rPr lang="da-DK" sz="2800" i="1" dirty="0" smtClean="0">
                <a:latin typeface="Lato Light" panose="020F0502020204030203" pitchFamily="34" charset="0"/>
                <a:ea typeface="Lato Light" panose="020F0502020204030203" pitchFamily="34" charset="0"/>
                <a:cs typeface="Lato Light" panose="020F0502020204030203" pitchFamily="34" charset="0"/>
              </a:rPr>
              <a:t>.”</a:t>
            </a:r>
            <a:endParaRPr lang="da-DK"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da-DK" dirty="0"/>
          </a:p>
        </p:txBody>
      </p:sp>
      <p:sp>
        <p:nvSpPr>
          <p:cNvPr id="8" name="Rektangel 7"/>
          <p:cNvSpPr/>
          <p:nvPr/>
        </p:nvSpPr>
        <p:spPr>
          <a:xfrm>
            <a:off x="5999479" y="5324365"/>
            <a:ext cx="6096000" cy="584775"/>
          </a:xfrm>
          <a:prstGeom prst="rect">
            <a:avLst/>
          </a:prstGeom>
        </p:spPr>
        <p:txBody>
          <a:bodyPr>
            <a:spAutoFit/>
          </a:bodyPr>
          <a:lstStyle/>
          <a:p>
            <a:r>
              <a:rPr lang="da-DK" sz="1600" dirty="0">
                <a:latin typeface="Lato Light" panose="020F0502020204030203" pitchFamily="34" charset="0"/>
                <a:ea typeface="Lato Light" panose="020F0502020204030203" pitchFamily="34" charset="0"/>
                <a:cs typeface="Lato Light" panose="020F0502020204030203" pitchFamily="34" charset="0"/>
              </a:rPr>
              <a:t>Rasmus Ejrnæs, der er biolog og seniorforsker på Aarhus </a:t>
            </a:r>
            <a:r>
              <a:rPr lang="da-DK" sz="1600" dirty="0" smtClean="0">
                <a:latin typeface="Lato Light" panose="020F0502020204030203" pitchFamily="34" charset="0"/>
                <a:ea typeface="Lato Light" panose="020F0502020204030203" pitchFamily="34" charset="0"/>
                <a:cs typeface="Lato Light" panose="020F0502020204030203" pitchFamily="34" charset="0"/>
              </a:rPr>
              <a:t>Universitet, DCE.</a:t>
            </a:r>
            <a:endParaRPr lang="da-DK" sz="1600"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346458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63406"/>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14324" y="503378"/>
            <a:ext cx="83475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HJØRRINGS KOMMUNES NATURPOLITIK</a:t>
            </a:r>
            <a:endParaRPr kumimoji="0" lang="da-DK" sz="40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11" name="Lige forbindelse 10"/>
          <p:cNvCxnSpPr/>
          <p:nvPr/>
        </p:nvCxnSpPr>
        <p:spPr>
          <a:xfrm>
            <a:off x="386282" y="1216979"/>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5" name="Billede 4"/>
          <p:cNvPicPr>
            <a:picLocks noChangeAspect="1"/>
          </p:cNvPicPr>
          <p:nvPr/>
        </p:nvPicPr>
        <p:blipFill>
          <a:blip r:embed="rId2"/>
          <a:stretch>
            <a:fillRect/>
          </a:stretch>
        </p:blipFill>
        <p:spPr>
          <a:xfrm>
            <a:off x="7615293" y="680914"/>
            <a:ext cx="3600539" cy="5137995"/>
          </a:xfrm>
          <a:prstGeom prst="rect">
            <a:avLst/>
          </a:prstGeom>
        </p:spPr>
      </p:pic>
      <p:pic>
        <p:nvPicPr>
          <p:cNvPr id="12" name="Billede 11"/>
          <p:cNvPicPr>
            <a:picLocks noChangeAspect="1"/>
          </p:cNvPicPr>
          <p:nvPr/>
        </p:nvPicPr>
        <p:blipFill>
          <a:blip r:embed="rId3"/>
          <a:stretch>
            <a:fillRect/>
          </a:stretch>
        </p:blipFill>
        <p:spPr>
          <a:xfrm>
            <a:off x="3698165" y="2698865"/>
            <a:ext cx="8155784" cy="3966200"/>
          </a:xfrm>
          <a:prstGeom prst="rect">
            <a:avLst/>
          </a:prstGeom>
        </p:spPr>
      </p:pic>
      <p:sp>
        <p:nvSpPr>
          <p:cNvPr id="13" name="Tekstfelt 12"/>
          <p:cNvSpPr txBox="1"/>
          <p:nvPr/>
        </p:nvSpPr>
        <p:spPr>
          <a:xfrm>
            <a:off x="318337" y="1433941"/>
            <a:ext cx="3420975" cy="473975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da-DK" sz="24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STYRKER</a:t>
            </a:r>
          </a:p>
          <a:p>
            <a:pPr marR="0" lvl="0" algn="l" defTabSz="914400" rtl="0" eaLnBrk="1" fontAlgn="auto" latinLnBrk="0" hangingPunct="1">
              <a:lnSpc>
                <a:spcPct val="100000"/>
              </a:lnSpc>
              <a:spcBef>
                <a:spcPts val="0"/>
              </a:spcBef>
              <a:spcAft>
                <a:spcPts val="0"/>
              </a:spcAft>
              <a:buClrTx/>
              <a:buSzTx/>
              <a:tabLst/>
              <a:defRPr/>
            </a:pPr>
            <a:endParaRPr kumimoji="0" lang="da-DK" sz="1100" b="0" i="1"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171450" lvl="0" indent="-171450">
              <a:buFont typeface="Arial" panose="020B0604020202020204" pitchFamily="34" charset="0"/>
              <a:buChar char="•"/>
              <a:defRPr/>
            </a:pP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Det helt særlige her, er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jeres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tilgang til borgerinvolvering, og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den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ihærdige indsats for at formidle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naturen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og få flest mulige til at tage ansvar for biodiversitetsudfordringen. </a:t>
            </a:r>
            <a:endPar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L="628650" lvl="1" indent="-171450">
              <a:buFont typeface="Arial" panose="020B0604020202020204" pitchFamily="34" charset="0"/>
              <a:buChar char="•"/>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Her kan I lære fra Jer!</a:t>
            </a:r>
          </a:p>
          <a:p>
            <a:pPr lvl="0">
              <a:defRPr/>
            </a:pPr>
            <a:endParaRPr kumimoji="0" lang="da-DK" sz="1100" b="0" i="1"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171450" lvl="0" indent="-171450">
              <a:buFont typeface="Arial" panose="020B0604020202020204" pitchFamily="34" charset="0"/>
              <a:buChar char="•"/>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I har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rigtig meget natur og mange truede arter – langt mere end forvaltningen overhovedet kan overkomme at føre tilsyn med og pleje. </a:t>
            </a:r>
            <a:endPar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lvl="1">
              <a:defRPr/>
            </a:pPr>
            <a:endPar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sym typeface="Wingdings" panose="05000000000000000000" pitchFamily="2" charset="2"/>
            </a:endParaRPr>
          </a:p>
          <a:p>
            <a:pPr lvl="1">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sym typeface="Wingdings" panose="05000000000000000000" pitchFamily="2" charset="2"/>
              </a:rPr>
              <a:t>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I er heldigvis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rigtig godt i gang med at involvere borgere, lodsejere og politikere og på den måde forankre og virkelig gøre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jeres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naturpolitik</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a:t>
            </a:r>
          </a:p>
          <a:p>
            <a:pPr lvl="0">
              <a:defRPr/>
            </a:pPr>
            <a:endParaRPr kumimoji="0" lang="da-DK" sz="1100" b="0" i="1"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171450" lvl="0" indent="-171450">
              <a:buFont typeface="Arial" panose="020B0604020202020204" pitchFamily="34" charset="0"/>
              <a:buChar char="•"/>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I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er lykkedes med at få borgmesteren til at gøre sin have til vild natur, og udvalgsformanden til at udlægge natur og lave naturtiltag på hans landbrugsbedrift. Begge dele har fået adskillige borgere (+200) og landmænd til at følge trop. På den måde når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I</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 </a:t>
            </a:r>
            <a:r>
              <a:rPr lang="da-DK" sz="1100" dirty="0">
                <a:solidFill>
                  <a:schemeClr val="tx2"/>
                </a:solidFill>
                <a:latin typeface="Lato Light" panose="020F0502020204030203" pitchFamily="34" charset="0"/>
                <a:ea typeface="Lato Light" panose="020F0502020204030203" pitchFamily="34" charset="0"/>
                <a:cs typeface="Lato Light" panose="020F0502020204030203" pitchFamily="34" charset="0"/>
              </a:rPr>
              <a:t>meget længere end hvis forvaltningen skulle gøre det hele </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selv.</a:t>
            </a:r>
          </a:p>
          <a:p>
            <a:pPr marL="171450" lvl="0" indent="-171450">
              <a:buFont typeface="Arial" panose="020B0604020202020204" pitchFamily="34" charset="0"/>
              <a:buChar char="•"/>
              <a:defRPr/>
            </a:pPr>
            <a:endParaRPr kumimoji="0" lang="da-DK" sz="1100" b="0" i="1"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171450" lvl="0" indent="-171450">
              <a:buFont typeface="Arial" panose="020B0604020202020204" pitchFamily="34" charset="0"/>
              <a:buChar char="•"/>
              <a:defRPr/>
            </a:pPr>
            <a:r>
              <a:rPr lang="da-DK" sz="1400" b="1" i="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MEN…</a:t>
            </a:r>
            <a:endParaRPr kumimoji="0" lang="da-DK" sz="1400" b="1" i="1"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555522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 y="63406"/>
            <a:ext cx="48435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14324" y="503378"/>
            <a:ext cx="83475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HJØRRINGS KOMMUNES NATURPOLITIK</a:t>
            </a:r>
            <a:endParaRPr kumimoji="0" lang="da-DK" sz="40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11" name="Lige forbindelse 10"/>
          <p:cNvCxnSpPr/>
          <p:nvPr/>
        </p:nvCxnSpPr>
        <p:spPr>
          <a:xfrm>
            <a:off x="386282" y="1216979"/>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7" name="Billede 6"/>
          <p:cNvPicPr>
            <a:picLocks noChangeAspect="1"/>
          </p:cNvPicPr>
          <p:nvPr/>
        </p:nvPicPr>
        <p:blipFill>
          <a:blip r:embed="rId2"/>
          <a:stretch>
            <a:fillRect/>
          </a:stretch>
        </p:blipFill>
        <p:spPr>
          <a:xfrm>
            <a:off x="4328160" y="1297544"/>
            <a:ext cx="7883514" cy="3449952"/>
          </a:xfrm>
          <a:prstGeom prst="rect">
            <a:avLst/>
          </a:prstGeom>
        </p:spPr>
      </p:pic>
      <p:sp>
        <p:nvSpPr>
          <p:cNvPr id="13" name="Tekstfelt 12"/>
          <p:cNvSpPr txBox="1"/>
          <p:nvPr/>
        </p:nvSpPr>
        <p:spPr>
          <a:xfrm>
            <a:off x="318336" y="1433941"/>
            <a:ext cx="3954405" cy="48320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da-DK" sz="24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OMRÅDER MED POTENTIALE</a:t>
            </a:r>
          </a:p>
          <a:p>
            <a:pPr marR="0" lvl="0" algn="l" defTabSz="914400" rtl="0" eaLnBrk="1" fontAlgn="auto" latinLnBrk="0" hangingPunct="1">
              <a:lnSpc>
                <a:spcPct val="100000"/>
              </a:lnSpc>
              <a:spcBef>
                <a:spcPts val="0"/>
              </a:spcBef>
              <a:spcAft>
                <a:spcPts val="0"/>
              </a:spcAft>
              <a:buClrTx/>
              <a:buSzTx/>
              <a:tabLst/>
              <a:defRPr/>
            </a:pPr>
            <a:endParaRPr lang="da-DK" sz="16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r>
              <a:rPr lang="da-DK" sz="12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MANGEL PÅ VIDEN OG RESSOURCER</a:t>
            </a:r>
          </a:p>
          <a:p>
            <a:pPr marR="0" lvl="0" algn="l" defTabSz="914400" rtl="0" eaLnBrk="1" fontAlgn="auto" latinLnBrk="0" hangingPunct="1">
              <a:lnSpc>
                <a:spcPct val="100000"/>
              </a:lnSpc>
              <a:spcBef>
                <a:spcPts val="0"/>
              </a:spcBef>
              <a:spcAft>
                <a:spcPts val="0"/>
              </a:spcAft>
              <a:buClrTx/>
              <a:buSzTx/>
              <a:tabLst/>
              <a:defRPr/>
            </a:pPr>
            <a:endPar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At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kende sit </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guld er nødvendigt – mangel på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viden om </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sjældne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og truede plante- og dyrearter i kommunen</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a:t>
            </a:r>
          </a:p>
          <a:p>
            <a:pPr marL="171450" lvl="0" indent="-171450">
              <a:buFont typeface="Arial" panose="020B0604020202020204" pitchFamily="34" charset="0"/>
              <a:buChar char="•"/>
              <a:defRPr/>
            </a:pP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Under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10 % </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af naturtilstanden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for </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jeres beskyttede </a:t>
            </a:r>
            <a:r>
              <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rPr>
              <a:t>naturområder i </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kommunen er kendt.</a:t>
            </a:r>
          </a:p>
          <a:p>
            <a:pPr marL="171450" lvl="0" indent="-171450">
              <a:buFont typeface="Arial" panose="020B0604020202020204" pitchFamily="34" charset="0"/>
              <a:buChar char="•"/>
              <a:defRPr/>
            </a:pP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Tilstrækkelige økonomiske ressourcer må findes.</a:t>
            </a:r>
          </a:p>
          <a:p>
            <a:pPr lvl="0">
              <a:defRPr/>
            </a:pPr>
            <a:endPar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lvl="0">
              <a:defRPr/>
            </a:pPr>
            <a:r>
              <a:rPr lang="da-DK" sz="12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MANGEL PÅ KONKRETE MÅL</a:t>
            </a:r>
          </a:p>
          <a:p>
            <a:pPr marL="171450" lvl="0" indent="-171450">
              <a:buFont typeface="Arial" panose="020B0604020202020204" pitchFamily="34" charset="0"/>
              <a:buChar char="•"/>
              <a:defRPr/>
            </a:pPr>
            <a:endPar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L="171450" lvl="0" indent="-171450">
              <a:buFont typeface="Arial" panose="020B0604020202020204" pitchFamily="34" charset="0"/>
              <a:buChar char="•"/>
              <a:defRPr/>
            </a:pP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Der mangler (måske primært pga. ovenstående) </a:t>
            </a:r>
            <a:r>
              <a:rPr lang="da-DK" sz="1200" i="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konkrete</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 og </a:t>
            </a:r>
            <a:r>
              <a:rPr lang="da-DK" sz="1200" i="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tidsfastsatte</a:t>
            </a:r>
            <a:r>
              <a:rPr lang="da-DK" sz="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 mål for naturareal, naturkvalitet og arter.</a:t>
            </a:r>
            <a:endParaRPr lang="da-DK" sz="1200" dirty="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endPar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r>
              <a:rPr lang="da-DK" sz="1100" b="1"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MANGEL PÅ INTEGRATION?</a:t>
            </a:r>
          </a:p>
          <a:p>
            <a:pPr marR="0" lvl="0" algn="l" defTabSz="914400" rtl="0" eaLnBrk="1" fontAlgn="auto" latinLnBrk="0" hangingPunct="1">
              <a:lnSpc>
                <a:spcPct val="100000"/>
              </a:lnSpc>
              <a:spcBef>
                <a:spcPts val="0"/>
              </a:spcBef>
              <a:spcAft>
                <a:spcPts val="0"/>
              </a:spcAft>
              <a:buClrTx/>
              <a:buSzTx/>
              <a:tabLst/>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POLITIKKEN SKAL INFORMERE LOKALPLANLÆGNINGEN</a:t>
            </a:r>
          </a:p>
          <a:p>
            <a:pPr marR="0" lvl="0" algn="l" defTabSz="914400" rtl="0" eaLnBrk="1" fontAlgn="auto" latinLnBrk="0" hangingPunct="1">
              <a:lnSpc>
                <a:spcPct val="100000"/>
              </a:lnSpc>
              <a:spcBef>
                <a:spcPts val="0"/>
              </a:spcBef>
              <a:spcAft>
                <a:spcPts val="0"/>
              </a:spcAft>
              <a:buClrTx/>
              <a:buSzTx/>
              <a:tabLst/>
              <a:defRPr/>
            </a:pPr>
            <a:endParaRPr kumimoji="0" lang="da-DK" sz="1100" b="0"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171450" indent="-171450" algn="just">
              <a:buFont typeface="Arial" panose="020B0604020202020204" pitchFamily="34" charset="0"/>
              <a:buChar char="•"/>
              <a:defRPr/>
            </a:pP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Pas på jeres værdifulde kyster!</a:t>
            </a:r>
          </a:p>
          <a:p>
            <a:pPr marL="171450" lvl="0" indent="-171450" algn="just">
              <a:buFont typeface="Arial" panose="020B0604020202020204" pitchFamily="34" charset="0"/>
              <a:buChar char="•"/>
              <a:defRPr/>
            </a:pPr>
            <a:r>
              <a:rPr kumimoji="0" lang="da-DK" sz="1100" b="0" u="none" strike="noStrike" kern="1200" cap="none" spc="0" normalizeH="0" baseline="0" noProof="0" dirty="0" smtClean="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rPr>
              <a:t>Jeres</a:t>
            </a:r>
            <a:r>
              <a:rPr kumimoji="0" lang="da-DK" sz="1100" b="0" u="none" strike="noStrike" kern="1200" cap="none" spc="0" normalizeH="0" noProof="0" dirty="0" smtClean="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rPr>
              <a:t> grundvand</a:t>
            </a:r>
          </a:p>
          <a:p>
            <a:pPr marL="171450" lvl="0" indent="-171450" algn="just">
              <a:buFont typeface="Arial" panose="020B0604020202020204" pitchFamily="34" charset="0"/>
              <a:buChar char="•"/>
              <a:defRPr/>
            </a:pPr>
            <a:r>
              <a:rPr lang="da-DK" sz="1100" baseline="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Og</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 havmiljø</a:t>
            </a:r>
          </a:p>
          <a:p>
            <a:pPr marL="171450" lvl="0" indent="-171450" algn="just">
              <a:buFont typeface="Arial" panose="020B0604020202020204" pitchFamily="34" charset="0"/>
              <a:buChar char="•"/>
              <a:defRPr/>
            </a:pPr>
            <a:r>
              <a:rPr kumimoji="0" lang="da-DK" sz="1100" b="0" u="none" strike="noStrike" kern="1200" cap="none" spc="0" normalizeH="0" baseline="0" noProof="0" dirty="0" smtClean="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rPr>
              <a:t>Flere projekter som</a:t>
            </a:r>
            <a:r>
              <a:rPr kumimoji="0" lang="da-DK" sz="1100" b="0" u="none" strike="noStrike" kern="1200" cap="none" spc="0" normalizeH="0" noProof="0" dirty="0" smtClean="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rPr>
              <a:t> Hjørring </a:t>
            </a:r>
            <a:r>
              <a:rPr kumimoji="0" lang="da-DK" sz="1100" b="0" u="none" strike="noStrike" kern="1200" cap="none" spc="0" normalizeH="0" noProof="0" dirty="0" err="1" smtClean="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rPr>
              <a:t>Bjer</a:t>
            </a:r>
            <a:r>
              <a:rPr lang="da-DK" sz="11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rPr>
              <a:t>ge måske?</a:t>
            </a:r>
            <a:endParaRPr kumimoji="0" lang="da-DK" sz="1100" b="0" u="none" strike="noStrike" kern="1200" cap="none" spc="0" normalizeH="0" baseline="0" noProof="0" dirty="0">
              <a:ln>
                <a:noFill/>
              </a:ln>
              <a:solidFill>
                <a:schemeClr val="tx2"/>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3" name="Billede 2"/>
          <p:cNvPicPr>
            <a:picLocks noChangeAspect="1"/>
          </p:cNvPicPr>
          <p:nvPr/>
        </p:nvPicPr>
        <p:blipFill>
          <a:blip r:embed="rId3">
            <a:clrChange>
              <a:clrFrom>
                <a:srgbClr val="FFFFFF"/>
              </a:clrFrom>
              <a:clrTo>
                <a:srgbClr val="FFFFFF">
                  <a:alpha val="0"/>
                </a:srgbClr>
              </a:clrTo>
            </a:clrChange>
          </a:blip>
          <a:stretch>
            <a:fillRect/>
          </a:stretch>
        </p:blipFill>
        <p:spPr>
          <a:xfrm>
            <a:off x="4367397" y="3022520"/>
            <a:ext cx="6497060" cy="32862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213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 y="0"/>
            <a:ext cx="4117571"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14323" y="503378"/>
            <a:ext cx="10065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ET PAR ANDRE </a:t>
            </a: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GODE </a:t>
            </a: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EKSEMPLER – TIL INSPIRATION</a:t>
            </a:r>
            <a:endParaRPr kumimoji="0" lang="da-DK" sz="40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sp>
        <p:nvSpPr>
          <p:cNvPr id="7" name="Tekstfelt 6"/>
          <p:cNvSpPr txBox="1"/>
          <p:nvPr/>
        </p:nvSpPr>
        <p:spPr>
          <a:xfrm>
            <a:off x="318337" y="1671369"/>
            <a:ext cx="3420975"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Aalborg Kommune – bygger på biodiversitetsstrategi, stærke </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målsætninger.</a:t>
            </a:r>
          </a:p>
          <a:p>
            <a:pPr marL="742950" lvl="1" indent="-285750">
              <a:buFont typeface="Wingdings" panose="05000000000000000000" pitchFamily="2" charset="2"/>
              <a:buChar char="§"/>
              <a:defRPr/>
            </a:pP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Har eksempelvis mål om 17 % naturareal, samt konkrete mål for skovplantning – og der er målsat tidsmæssigt. </a:t>
            </a:r>
          </a:p>
          <a:p>
            <a:pPr marL="742950" lvl="1" indent="-285750">
              <a:buFont typeface="Wingdings" panose="05000000000000000000" pitchFamily="2" charset="2"/>
              <a:buChar char="§"/>
              <a:defRPr/>
            </a:pP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Kender kvaliteten på dere</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s arealer</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a:r>
            <a:b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br>
            <a:endPar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kumimoji="0" lang="da-DK" sz="12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Varde Kommune – klare pejlemærker</a:t>
            </a:r>
            <a:r>
              <a:rPr kumimoji="0" lang="da-DK" sz="12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og prioriteringer, konkrete </a:t>
            </a:r>
            <a:r>
              <a:rPr kumimoji="0" lang="da-DK" sz="12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indsatser.</a:t>
            </a:r>
            <a:r>
              <a:rPr kumimoji="0" lang="da-DK" sz="12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2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2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200"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Herning Kommune – stærk på årlig evaluering, tro mo</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d </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målsætninger.</a:t>
            </a:r>
            <a:r>
              <a:rPr lang="da-DK" sz="1200"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a:r>
            <a:br>
              <a:rPr lang="da-DK" sz="1200"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br>
            <a:endParaRPr lang="da-DK" sz="1200"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Hillerød</a:t>
            </a:r>
            <a:r>
              <a:rPr lang="da-DK" sz="12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Aarhus, Odsherred – gode naturkvalitetsplaner, fundamentet for en strategisk og vidensbaseret politik </a:t>
            </a:r>
            <a:r>
              <a:rPr lang="da-DK" sz="1200" i="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(24 har en naturkvalitetsplan)</a:t>
            </a:r>
            <a:endParaRPr kumimoji="0" lang="da-DK" sz="1200" b="0" i="1"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cxnSp>
        <p:nvCxnSpPr>
          <p:cNvPr id="11" name="Lige forbindelse 10"/>
          <p:cNvCxnSpPr/>
          <p:nvPr/>
        </p:nvCxnSpPr>
        <p:spPr>
          <a:xfrm>
            <a:off x="361225" y="1245392"/>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a:blip r:embed="rId2"/>
          <a:stretch>
            <a:fillRect/>
          </a:stretch>
        </p:blipFill>
        <p:spPr>
          <a:xfrm>
            <a:off x="4437857" y="1211264"/>
            <a:ext cx="4363027" cy="3078584"/>
          </a:xfrm>
          <a:prstGeom prst="rect">
            <a:avLst/>
          </a:prstGeom>
        </p:spPr>
      </p:pic>
      <p:pic>
        <p:nvPicPr>
          <p:cNvPr id="10" name="Billede 9"/>
          <p:cNvPicPr>
            <a:picLocks noChangeAspect="1"/>
          </p:cNvPicPr>
          <p:nvPr/>
        </p:nvPicPr>
        <p:blipFill>
          <a:blip r:embed="rId3"/>
          <a:stretch>
            <a:fillRect/>
          </a:stretch>
        </p:blipFill>
        <p:spPr>
          <a:xfrm>
            <a:off x="5833687" y="3455453"/>
            <a:ext cx="3397529" cy="3402547"/>
          </a:xfrm>
          <a:prstGeom prst="rect">
            <a:avLst/>
          </a:prstGeom>
        </p:spPr>
      </p:pic>
      <p:pic>
        <p:nvPicPr>
          <p:cNvPr id="9" name="Pladsholder til indhold 5"/>
          <p:cNvPicPr>
            <a:picLocks noGrp="1" noChangeAspect="1"/>
          </p:cNvPicPr>
          <p:nvPr>
            <p:ph sz="half" idx="1"/>
          </p:nvPr>
        </p:nvPicPr>
        <p:blipFill>
          <a:blip r:embed="rId4"/>
          <a:stretch>
            <a:fillRect/>
          </a:stretch>
        </p:blipFill>
        <p:spPr>
          <a:xfrm>
            <a:off x="8948584" y="2332311"/>
            <a:ext cx="2698073" cy="3819424"/>
          </a:xfrm>
          <a:prstGeom prst="rect">
            <a:avLst/>
          </a:prstGeom>
        </p:spPr>
      </p:pic>
    </p:spTree>
    <p:extLst>
      <p:ext uri="{BB962C8B-B14F-4D97-AF65-F5344CB8AC3E}">
        <p14:creationId xmlns:p14="http://schemas.microsoft.com/office/powerpoint/2010/main" val="130847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20587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lede 5"/>
          <p:cNvPicPr>
            <a:picLocks noChangeAspect="1"/>
          </p:cNvPicPr>
          <p:nvPr/>
        </p:nvPicPr>
        <p:blipFill rotWithShape="1">
          <a:blip r:embed="rId2">
            <a:extLst>
              <a:ext uri="{28A0092B-C50C-407E-A947-70E740481C1C}">
                <a14:useLocalDpi xmlns:a14="http://schemas.microsoft.com/office/drawing/2010/main" val="0"/>
              </a:ext>
            </a:extLst>
          </a:blip>
          <a:srcRect t="14279" b="3619"/>
          <a:stretch/>
        </p:blipFill>
        <p:spPr>
          <a:xfrm flipH="1">
            <a:off x="0" y="60039"/>
            <a:ext cx="6209912" cy="6797961"/>
          </a:xfrm>
          <a:prstGeom prst="rect">
            <a:avLst/>
          </a:prstGeom>
        </p:spPr>
      </p:pic>
      <p:sp>
        <p:nvSpPr>
          <p:cNvPr id="5" name="Tekstfelt 4"/>
          <p:cNvSpPr txBox="1"/>
          <p:nvPr/>
        </p:nvSpPr>
        <p:spPr>
          <a:xfrm>
            <a:off x="3687524" y="378947"/>
            <a:ext cx="558736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0" noProof="0" dirty="0" smtClean="0">
                <a:solidFill>
                  <a:schemeClr val="bg1"/>
                </a:solidFill>
                <a:latin typeface="Anton" panose="00000500000000000000" pitchFamily="2" charset="0"/>
                <a:ea typeface="Lato" panose="020F0502020204030203" pitchFamily="34" charset="0"/>
                <a:cs typeface="Lato" panose="020F0502020204030203" pitchFamily="34" charset="0"/>
              </a:rPr>
              <a:t>VORES BIDRAG</a:t>
            </a:r>
            <a:endParaRPr kumimoji="0" lang="da-DK" sz="8000" b="0" i="0" u="none" strike="noStrike" kern="1200" cap="none" spc="0" normalizeH="0" baseline="0" noProof="0" dirty="0">
              <a:ln>
                <a:noFill/>
              </a:ln>
              <a:solidFill>
                <a:schemeClr val="bg1"/>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6377319" y="1517246"/>
            <a:ext cx="2153295" cy="4861"/>
          </a:xfrm>
          <a:prstGeom prst="line">
            <a:avLst/>
          </a:prstGeom>
          <a:ln w="25400">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707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rotWithShape="1">
          <a:blip r:embed="rId2">
            <a:extLst>
              <a:ext uri="{28A0092B-C50C-407E-A947-70E740481C1C}">
                <a14:useLocalDpi xmlns:a14="http://schemas.microsoft.com/office/drawing/2010/main" val="0"/>
              </a:ext>
            </a:extLst>
          </a:blip>
          <a:srcRect t="14279" b="3619"/>
          <a:stretch/>
        </p:blipFill>
        <p:spPr>
          <a:xfrm>
            <a:off x="5986130" y="64650"/>
            <a:ext cx="6209912" cy="6797961"/>
          </a:xfrm>
          <a:prstGeom prst="rect">
            <a:avLst/>
          </a:prstGeom>
        </p:spPr>
      </p:pic>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49" y="557207"/>
            <a:ext cx="53588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dirty="0" smtClean="0">
                <a:solidFill>
                  <a:srgbClr val="004155"/>
                </a:solidFill>
                <a:latin typeface="Anton" panose="00000500000000000000" pitchFamily="2" charset="0"/>
                <a:ea typeface="Lato" panose="020F0502020204030203" pitchFamily="34" charset="0"/>
                <a:cs typeface="Lato" panose="020F0502020204030203" pitchFamily="34" charset="0"/>
              </a:rPr>
              <a:t>DN stiller gratis redskaber til rådighed</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32365" y="2161018"/>
            <a:ext cx="5253813" cy="0"/>
          </a:xfrm>
          <a:prstGeom prst="line">
            <a:avLst/>
          </a:prstGeom>
          <a:ln w="25400">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felt 14"/>
          <p:cNvSpPr txBox="1"/>
          <p:nvPr/>
        </p:nvSpPr>
        <p:spPr>
          <a:xfrm>
            <a:off x="232365" y="2683102"/>
            <a:ext cx="5521399" cy="34163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Værktøjskassen indeholder</a:t>
            </a:r>
            <a:r>
              <a:rPr lang="da-DK" b="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indeholder:</a:t>
            </a:r>
          </a:p>
          <a:p>
            <a:pPr marR="0" lvl="0" algn="l" defTabSz="914400" rtl="0" eaLnBrk="1" fontAlgn="auto" latinLnBrk="0" hangingPunct="1">
              <a:lnSpc>
                <a:spcPct val="100000"/>
              </a:lnSpc>
              <a:spcBef>
                <a:spcPts val="0"/>
              </a:spcBef>
              <a:spcAft>
                <a:spcPts val="0"/>
              </a:spcAft>
              <a:buClrTx/>
              <a:buSzTx/>
              <a:tabLst/>
              <a:defRPr/>
            </a:pPr>
            <a:endPar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Oversigt over</a:t>
            </a:r>
            <a:r>
              <a:rPr kumimoji="0" lang="da-DK" sz="18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kommunernes lovbestemte opgaver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Spørgsmål til naturpolitisk</a:t>
            </a:r>
            <a:r>
              <a:rPr kumimoji="0" lang="da-DK" sz="18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debat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Inspirationskatalog til naturpolitikudvikling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Katalog over virkemidler der fremmer </a:t>
            </a: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biodiversitet</a:t>
            </a:r>
          </a:p>
          <a:p>
            <a:pPr>
              <a:defRPr/>
            </a:pPr>
            <a:endPar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a:defRPr/>
            </a:pPr>
            <a:endPar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Materialer </a:t>
            </a:r>
            <a:r>
              <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rPr>
              <a:t>kan hentes eller bestilles på </a:t>
            </a:r>
            <a:r>
              <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hlinkClick r:id="rId3"/>
              </a:rPr>
              <a:t>www.dn.dk/naturkommuner</a:t>
            </a:r>
            <a:r>
              <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619362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50" y="723460"/>
            <a:ext cx="5814680"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DE 10 SPØRGSMÅL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TIL KOMMUNENS NATURFORVALTNING</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85750" y="3018538"/>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9" name="Tekstfelt 8"/>
          <p:cNvSpPr txBox="1"/>
          <p:nvPr/>
        </p:nvSpPr>
        <p:spPr>
          <a:xfrm>
            <a:off x="504261" y="3155032"/>
            <a:ext cx="514905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Skal skabe politisk debat og øge vidensniveauet hos politikerne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Giver forvaltningen lejlighed til at fortælle hvad man gør/ikke gør og hvorfor</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lvl="0">
              <a:defRPr/>
            </a:pPr>
            <a:endParaRPr lang="da-DK" b="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418" y="5581650"/>
            <a:ext cx="1601647" cy="871408"/>
          </a:xfrm>
          <a:prstGeom prst="rect">
            <a:avLst/>
          </a:prstGeom>
        </p:spPr>
      </p:pic>
      <p:cxnSp>
        <p:nvCxnSpPr>
          <p:cNvPr id="11" name="Lige forbindelse 10"/>
          <p:cNvCxnSpPr/>
          <p:nvPr/>
        </p:nvCxnSpPr>
        <p:spPr>
          <a:xfrm>
            <a:off x="303300" y="6548174"/>
            <a:ext cx="523626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lede 2"/>
          <p:cNvPicPr>
            <a:picLocks noChangeAspect="1"/>
          </p:cNvPicPr>
          <p:nvPr/>
        </p:nvPicPr>
        <p:blipFill rotWithShape="1">
          <a:blip r:embed="rId3" cstate="print">
            <a:extLst>
              <a:ext uri="{28A0092B-C50C-407E-A947-70E740481C1C}">
                <a14:useLocalDpi xmlns:a14="http://schemas.microsoft.com/office/drawing/2010/main" val="0"/>
              </a:ext>
            </a:extLst>
          </a:blip>
          <a:srcRect l="3889" t="20000" r="2778" b="15370"/>
          <a:stretch/>
        </p:blipFill>
        <p:spPr>
          <a:xfrm rot="6080451">
            <a:off x="7778261" y="2335835"/>
            <a:ext cx="4453952" cy="2313139"/>
          </a:xfrm>
          <a:prstGeom prst="rect">
            <a:avLst/>
          </a:prstGeom>
        </p:spPr>
      </p:pic>
      <p:sp>
        <p:nvSpPr>
          <p:cNvPr id="13" name="Tekstfelt 12"/>
          <p:cNvSpPr txBox="1"/>
          <p:nvPr/>
        </p:nvSpPr>
        <p:spPr>
          <a:xfrm>
            <a:off x="6182592" y="532931"/>
            <a:ext cx="2787888" cy="3077766"/>
          </a:xfrm>
          <a:prstGeom prst="rect">
            <a:avLst/>
          </a:prstGeom>
          <a:noFill/>
          <a:ln w="28575">
            <a:solidFill>
              <a:srgbClr val="EDE93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TEMAER:</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Politik, økonomi, evaluering?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Er fundamentet på plads?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Grønt Danmarkskort?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§3 kortlægning og besigtigelse?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Rødlistede arter?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Invasive arter?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Skovareal og naturtilstand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Landbrugsareal og naturpotentiale?</a:t>
            </a:r>
          </a:p>
        </p:txBody>
      </p:sp>
    </p:spTree>
    <p:extLst>
      <p:ext uri="{BB962C8B-B14F-4D97-AF65-F5344CB8AC3E}">
        <p14:creationId xmlns:p14="http://schemas.microsoft.com/office/powerpoint/2010/main" val="98454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50" y="723460"/>
            <a:ext cx="5814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KOMMUNERNES NATUROPGAVER</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85750" y="2666113"/>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9" name="Tekstfelt 8"/>
          <p:cNvSpPr txBox="1"/>
          <p:nvPr/>
        </p:nvSpPr>
        <p:spPr>
          <a:xfrm>
            <a:off x="320635" y="2934592"/>
            <a:ext cx="514905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Hvem?</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Alle – men især </a:t>
            </a: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kommunalpolitikere</a:t>
            </a:r>
            <a:r>
              <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rPr>
              <a:t> </a:t>
            </a: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og</a:t>
            </a: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chefer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Skal informere om kommunernes basisopgaver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Skal øge vidensniveauet om kommunens ansvar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418" y="5581650"/>
            <a:ext cx="1601647" cy="871408"/>
          </a:xfrm>
          <a:prstGeom prst="rect">
            <a:avLst/>
          </a:prstGeom>
        </p:spPr>
      </p:pic>
      <p:cxnSp>
        <p:nvCxnSpPr>
          <p:cNvPr id="11" name="Lige forbindelse 10"/>
          <p:cNvCxnSpPr/>
          <p:nvPr/>
        </p:nvCxnSpPr>
        <p:spPr>
          <a:xfrm>
            <a:off x="303300" y="6548174"/>
            <a:ext cx="523626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lede 5"/>
          <p:cNvPicPr>
            <a:picLocks noChangeAspect="1"/>
          </p:cNvPicPr>
          <p:nvPr/>
        </p:nvPicPr>
        <p:blipFill rotWithShape="1">
          <a:blip r:embed="rId3" cstate="print">
            <a:extLst>
              <a:ext uri="{28A0092B-C50C-407E-A947-70E740481C1C}">
                <a14:useLocalDpi xmlns:a14="http://schemas.microsoft.com/office/drawing/2010/main" val="0"/>
              </a:ext>
            </a:extLst>
          </a:blip>
          <a:srcRect l="1528" t="2963" r="2083" b="6296"/>
          <a:stretch/>
        </p:blipFill>
        <p:spPr>
          <a:xfrm rot="6181960">
            <a:off x="7915478" y="2059683"/>
            <a:ext cx="4328169" cy="3055911"/>
          </a:xfrm>
          <a:prstGeom prst="rect">
            <a:avLst/>
          </a:prstGeom>
        </p:spPr>
      </p:pic>
      <p:sp>
        <p:nvSpPr>
          <p:cNvPr id="13" name="Tekstfelt 12"/>
          <p:cNvSpPr txBox="1"/>
          <p:nvPr/>
        </p:nvSpPr>
        <p:spPr>
          <a:xfrm>
            <a:off x="6205206" y="723460"/>
            <a:ext cx="2787888" cy="1846659"/>
          </a:xfrm>
          <a:prstGeom prst="rect">
            <a:avLst/>
          </a:prstGeom>
          <a:noFill/>
          <a:ln w="28575">
            <a:solidFill>
              <a:srgbClr val="EDE93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TEMAER:</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Kommunens SKAL-opgaver som myndighed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Kommunens KAN-opgaver som myndighed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Kommunens SKAL-opgaver som lodsejer</a:t>
            </a:r>
          </a:p>
        </p:txBody>
      </p:sp>
    </p:spTree>
    <p:extLst>
      <p:ext uri="{BB962C8B-B14F-4D97-AF65-F5344CB8AC3E}">
        <p14:creationId xmlns:p14="http://schemas.microsoft.com/office/powerpoint/2010/main" val="143666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50" y="404145"/>
            <a:ext cx="5814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INSPIRATIONS-KATALOG</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85750" y="2201659"/>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9" name="Tekstfelt 8"/>
          <p:cNvSpPr txBox="1"/>
          <p:nvPr/>
        </p:nvSpPr>
        <p:spPr>
          <a:xfrm>
            <a:off x="320632" y="2274856"/>
            <a:ext cx="514905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Hvem?</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Til naturmedarbejdere/ledere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Udarbejdet af DN på baggrund af internationale guidelines og kommunernes egne politikker</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Skal inspirere til at lave stærke, strategiske og vidensbaserede naturpolitikker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Giver bud på proces og gode eksempler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En genvej til kommuner, der ikke har en politik eller skal revidere en eksisterende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JA - Hjørring</a:t>
            </a:r>
            <a:r>
              <a:rPr kumimoji="0" lang="da-DK" sz="18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er med!</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418" y="5581650"/>
            <a:ext cx="1601647" cy="871408"/>
          </a:xfrm>
          <a:prstGeom prst="rect">
            <a:avLst/>
          </a:prstGeom>
        </p:spPr>
      </p:pic>
      <p:cxnSp>
        <p:nvCxnSpPr>
          <p:cNvPr id="11" name="Lige forbindelse 10"/>
          <p:cNvCxnSpPr/>
          <p:nvPr/>
        </p:nvCxnSpPr>
        <p:spPr>
          <a:xfrm>
            <a:off x="303300" y="6548174"/>
            <a:ext cx="523626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lede 2"/>
          <p:cNvPicPr>
            <a:picLocks noChangeAspect="1"/>
          </p:cNvPicPr>
          <p:nvPr/>
        </p:nvPicPr>
        <p:blipFill rotWithShape="1">
          <a:blip r:embed="rId3" cstate="print">
            <a:extLst>
              <a:ext uri="{28A0092B-C50C-407E-A947-70E740481C1C}">
                <a14:useLocalDpi xmlns:a14="http://schemas.microsoft.com/office/drawing/2010/main" val="0"/>
              </a:ext>
            </a:extLst>
          </a:blip>
          <a:srcRect l="3637" t="2952" r="6936" b="2593"/>
          <a:stretch/>
        </p:blipFill>
        <p:spPr>
          <a:xfrm rot="5781501">
            <a:off x="8342612" y="895420"/>
            <a:ext cx="3923822" cy="3108329"/>
          </a:xfrm>
          <a:prstGeom prst="rect">
            <a:avLst/>
          </a:prstGeom>
        </p:spPr>
      </p:pic>
      <p:sp>
        <p:nvSpPr>
          <p:cNvPr id="13" name="Tekstfelt 12"/>
          <p:cNvSpPr txBox="1"/>
          <p:nvPr/>
        </p:nvSpPr>
        <p:spPr>
          <a:xfrm>
            <a:off x="6180527" y="1665567"/>
            <a:ext cx="2787888" cy="4308872"/>
          </a:xfrm>
          <a:prstGeom prst="rect">
            <a:avLst/>
          </a:prstGeom>
          <a:noFill/>
          <a:ln w="28575">
            <a:solidFill>
              <a:srgbClr val="EDE93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INDHOLD:</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Indledning med gode argumenter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7 trins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1. Fundment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2. Vision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3. Mål</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4. Prioriteter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5. Indsatser og virkemidler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6. Finansiering</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7. Evaluering og revision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Eksempler fra danske og udenlandske kommuner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Anbefalinger til yderligere læsning</a:t>
            </a:r>
          </a:p>
        </p:txBody>
      </p:sp>
    </p:spTree>
    <p:extLst>
      <p:ext uri="{BB962C8B-B14F-4D97-AF65-F5344CB8AC3E}">
        <p14:creationId xmlns:p14="http://schemas.microsoft.com/office/powerpoint/2010/main" val="2210486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50" y="360602"/>
            <a:ext cx="5814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VIRKEMIDDEL-KATALOG</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85750" y="2245198"/>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9" name="Tekstfelt 8"/>
          <p:cNvSpPr txBox="1"/>
          <p:nvPr/>
        </p:nvSpPr>
        <p:spPr>
          <a:xfrm>
            <a:off x="349662" y="2274853"/>
            <a:ext cx="514905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Hvem?</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Til naturmedarbejdere/ledere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Udarbejdet af forskere på Aarhus Universitet og Københavns Universitet (bestilt og betalt af DN)</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Forskningsbaserede anbefalinger om virkemidler, der fremmer biodiversitet i forskellige miljøer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Inspiration til valg af og prioritering mellem virkemidler afhængig af situation</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418" y="5581650"/>
            <a:ext cx="1601647" cy="871408"/>
          </a:xfrm>
          <a:prstGeom prst="rect">
            <a:avLst/>
          </a:prstGeom>
        </p:spPr>
      </p:pic>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lede 2"/>
          <p:cNvPicPr>
            <a:picLocks noChangeAspect="1"/>
          </p:cNvPicPr>
          <p:nvPr/>
        </p:nvPicPr>
        <p:blipFill>
          <a:blip r:embed="rId3"/>
          <a:stretch>
            <a:fillRect/>
          </a:stretch>
        </p:blipFill>
        <p:spPr>
          <a:xfrm rot="1177643">
            <a:off x="8403773" y="1331095"/>
            <a:ext cx="3075768" cy="4389760"/>
          </a:xfrm>
          <a:prstGeom prst="rect">
            <a:avLst/>
          </a:prstGeom>
        </p:spPr>
      </p:pic>
      <p:sp>
        <p:nvSpPr>
          <p:cNvPr id="13" name="Tekstfelt 12"/>
          <p:cNvSpPr txBox="1"/>
          <p:nvPr/>
        </p:nvSpPr>
        <p:spPr>
          <a:xfrm>
            <a:off x="6133410" y="659227"/>
            <a:ext cx="2633220" cy="3323987"/>
          </a:xfrm>
          <a:prstGeom prst="rect">
            <a:avLst/>
          </a:prstGeom>
          <a:noFill/>
          <a:ln w="28575">
            <a:solidFill>
              <a:srgbClr val="EDE93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INDHOLD:</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Overordnede principper</a:t>
            </a:r>
            <a:b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Virkemidler til by, land, skov, kyst, ferskvand, arter</a:t>
            </a:r>
            <a:b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Gennemgår mulige synergier og konflikter med andre interesser</a:t>
            </a:r>
            <a:b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endParaRPr kumimoji="0" lang="da-DK" sz="1600" b="0"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6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Anbefalinger til yderligere læsning</a:t>
            </a:r>
          </a:p>
        </p:txBody>
      </p:sp>
    </p:spTree>
    <p:extLst>
      <p:ext uri="{BB962C8B-B14F-4D97-AF65-F5344CB8AC3E}">
        <p14:creationId xmlns:p14="http://schemas.microsoft.com/office/powerpoint/2010/main" val="3251143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705292" y="1708793"/>
            <a:ext cx="1078141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6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HVORFOR ER DET EKSTRA VIGTIGT AT GØRE NOGET FOR </a:t>
            </a:r>
            <a:r>
              <a:rPr kumimoji="0" lang="da-DK" sz="66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NATUREN NU?</a:t>
            </a:r>
            <a:endParaRPr kumimoji="0" lang="da-DK" sz="66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8" name="Lige forbindelse 7"/>
          <p:cNvCxnSpPr/>
          <p:nvPr/>
        </p:nvCxnSpPr>
        <p:spPr>
          <a:xfrm>
            <a:off x="1137018" y="1244560"/>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1624" y="4829145"/>
            <a:ext cx="2568744" cy="1397576"/>
          </a:xfrm>
          <a:prstGeom prst="rect">
            <a:avLst/>
          </a:prstGeom>
        </p:spPr>
      </p:pic>
      <p:cxnSp>
        <p:nvCxnSpPr>
          <p:cNvPr id="11" name="Lige forbindelse 10"/>
          <p:cNvCxnSpPr/>
          <p:nvPr/>
        </p:nvCxnSpPr>
        <p:spPr>
          <a:xfrm>
            <a:off x="1137017" y="4623468"/>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285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felt 4"/>
          <p:cNvSpPr txBox="1"/>
          <p:nvPr/>
        </p:nvSpPr>
        <p:spPr>
          <a:xfrm>
            <a:off x="171450" y="389631"/>
            <a:ext cx="5814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6000" dirty="0" smtClean="0">
                <a:solidFill>
                  <a:srgbClr val="004155"/>
                </a:solidFill>
                <a:latin typeface="Anton" panose="00000500000000000000" pitchFamily="2" charset="0"/>
                <a:ea typeface="Lato" panose="020F0502020204030203" pitchFamily="34" charset="0"/>
                <a:cs typeface="Lato" panose="020F0502020204030203" pitchFamily="34" charset="0"/>
              </a:rPr>
              <a:t>NY NATURPRIS INDSTIFTES I 2020</a:t>
            </a:r>
            <a:endParaRPr kumimoji="0" lang="da-DK" sz="44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85750" y="2259714"/>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9" name="Tekstfelt 8"/>
          <p:cNvSpPr txBox="1"/>
          <p:nvPr/>
        </p:nvSpPr>
        <p:spPr>
          <a:xfrm>
            <a:off x="320632" y="2361941"/>
            <a:ext cx="514905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Hvem?</a:t>
            </a:r>
            <a:endParaRPr kumimoji="0" lang="da-DK" sz="1800" b="1"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Til kommuner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Fundraising fra virksomheder / DN</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Konkrete naturforbedrende projekter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Eksemplariske </a:t>
            </a:r>
            <a:r>
              <a:rPr lang="da-DK" noProof="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metoder der kan inspirere andre</a:t>
            </a:r>
            <a:endParaRPr lang="da-DK" dirty="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Den</a:t>
            </a:r>
            <a:r>
              <a:rPr kumimoji="0" lang="da-DK" sz="18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mest ambitiøse kommune/naturvenlige politiker?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Inspireret af ”sommerfugleeffekten” i 2018</a:t>
            </a:r>
            <a:endPar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a:r>
            <a:b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br>
            <a:r>
              <a:rPr kumimoji="0" lang="da-DK" sz="18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Hvornår?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8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Er under udvikling – Indstiftes til uddeling i 2020</a:t>
            </a: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418" y="5581650"/>
            <a:ext cx="1601647" cy="871408"/>
          </a:xfrm>
          <a:prstGeom prst="rect">
            <a:avLst/>
          </a:prstGeom>
        </p:spPr>
      </p:pic>
      <p:cxnSp>
        <p:nvCxnSpPr>
          <p:cNvPr id="11" name="Lige forbindelse 10"/>
          <p:cNvCxnSpPr/>
          <p:nvPr/>
        </p:nvCxnSpPr>
        <p:spPr>
          <a:xfrm>
            <a:off x="303300" y="6548174"/>
            <a:ext cx="523626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484" y="1165331"/>
            <a:ext cx="5573259" cy="4174565"/>
          </a:xfrm>
          <a:prstGeom prst="ellipse">
            <a:avLst/>
          </a:prstGeom>
          <a:ln>
            <a:noFill/>
          </a:ln>
          <a:effectLst>
            <a:softEdge rad="112500"/>
          </a:effectLst>
        </p:spPr>
      </p:pic>
      <p:sp>
        <p:nvSpPr>
          <p:cNvPr id="8" name="Tekstfelt 7"/>
          <p:cNvSpPr txBox="1"/>
          <p:nvPr/>
        </p:nvSpPr>
        <p:spPr>
          <a:xfrm>
            <a:off x="7721602" y="4659083"/>
            <a:ext cx="3193143" cy="369332"/>
          </a:xfrm>
          <a:prstGeom prst="rect">
            <a:avLst/>
          </a:prstGeom>
          <a:noFill/>
        </p:spPr>
        <p:txBody>
          <a:bodyPr wrap="square" rtlCol="0">
            <a:spAutoFit/>
          </a:bodyPr>
          <a:lstStyle/>
          <a:p>
            <a:r>
              <a:rPr lang="da-DK" dirty="0" smtClean="0">
                <a:solidFill>
                  <a:srgbClr val="EDE937"/>
                </a:solidFill>
                <a:latin typeface="Anton" panose="00000500000000000000" pitchFamily="2" charset="0"/>
              </a:rPr>
              <a:t>Okkergul-pletvinge</a:t>
            </a:r>
            <a:endParaRPr lang="da-DK" dirty="0">
              <a:solidFill>
                <a:srgbClr val="EDE937"/>
              </a:solidFill>
              <a:latin typeface="Anton" panose="00000500000000000000" pitchFamily="2" charset="0"/>
            </a:endParaRPr>
          </a:p>
        </p:txBody>
      </p:sp>
    </p:spTree>
    <p:extLst>
      <p:ext uri="{BB962C8B-B14F-4D97-AF65-F5344CB8AC3E}">
        <p14:creationId xmlns:p14="http://schemas.microsoft.com/office/powerpoint/2010/main" val="844130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76596" y="210589"/>
            <a:ext cx="1219200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705289" y="2236805"/>
            <a:ext cx="10781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TAK!</a:t>
            </a:r>
            <a:endParaRPr kumimoji="0" lang="da-DK" sz="88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cxnSp>
        <p:nvCxnSpPr>
          <p:cNvPr id="8" name="Lige forbindelse 7"/>
          <p:cNvCxnSpPr/>
          <p:nvPr/>
        </p:nvCxnSpPr>
        <p:spPr>
          <a:xfrm>
            <a:off x="1137015" y="1614962"/>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1624" y="4829145"/>
            <a:ext cx="2568744" cy="1397576"/>
          </a:xfrm>
          <a:prstGeom prst="rect">
            <a:avLst/>
          </a:prstGeom>
        </p:spPr>
      </p:pic>
      <p:cxnSp>
        <p:nvCxnSpPr>
          <p:cNvPr id="11" name="Lige forbindelse 10"/>
          <p:cNvCxnSpPr/>
          <p:nvPr/>
        </p:nvCxnSpPr>
        <p:spPr>
          <a:xfrm>
            <a:off x="1137015" y="3980041"/>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471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48" y="-1"/>
            <a:ext cx="12205348" cy="6861439"/>
          </a:xfrm>
          <a:prstGeom prst="rect">
            <a:avLst/>
          </a:prstGeom>
        </p:spPr>
      </p:pic>
      <p:pic>
        <p:nvPicPr>
          <p:cNvPr id="11" name="Billed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3181" y="2026409"/>
            <a:ext cx="4562475" cy="2482305"/>
          </a:xfrm>
          <a:prstGeom prst="rect">
            <a:avLst/>
          </a:prstGeom>
        </p:spPr>
      </p:pic>
      <p:sp>
        <p:nvSpPr>
          <p:cNvPr id="5" name="Rektangel 4"/>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61004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0" y="0"/>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ladsholder til indhold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057650" y="0"/>
            <a:ext cx="4105275" cy="6858000"/>
          </a:xfrm>
        </p:spPr>
      </p:pic>
      <p:sp>
        <p:nvSpPr>
          <p:cNvPr id="7" name="Tekstfelt 6"/>
          <p:cNvSpPr txBox="1"/>
          <p:nvPr/>
        </p:nvSpPr>
        <p:spPr>
          <a:xfrm>
            <a:off x="323850" y="438731"/>
            <a:ext cx="3555465" cy="2554545"/>
          </a:xfrm>
          <a:prstGeom prst="rect">
            <a:avLst/>
          </a:prstGeom>
          <a:noFill/>
        </p:spPr>
        <p:txBody>
          <a:bodyPr wrap="square" rtlCol="0">
            <a:spAutoFit/>
          </a:bodyPr>
          <a:lstStyle/>
          <a:p>
            <a:r>
              <a:rPr lang="da-DK" sz="4000" dirty="0" smtClean="0">
                <a:solidFill>
                  <a:srgbClr val="004155"/>
                </a:solidFill>
                <a:latin typeface="Anton" panose="00000500000000000000" pitchFamily="2" charset="0"/>
                <a:ea typeface="Lato" panose="020F0502020204030203" pitchFamily="34" charset="0"/>
                <a:cs typeface="Lato" panose="020F0502020204030203" pitchFamily="34" charset="0"/>
              </a:rPr>
              <a:t>NATUREN HAR MANGE VÆRDIER OG VÆRDI FOR MANGE</a:t>
            </a:r>
            <a:endParaRPr lang="da-DK" sz="4000" dirty="0">
              <a:solidFill>
                <a:srgbClr val="004155"/>
              </a:solidFill>
              <a:latin typeface="Anton" panose="00000500000000000000" pitchFamily="2" charset="0"/>
              <a:ea typeface="Lato" panose="020F0502020204030203" pitchFamily="34" charset="0"/>
              <a:cs typeface="Lato" panose="020F0502020204030203" pitchFamily="34" charset="0"/>
            </a:endParaRPr>
          </a:p>
        </p:txBody>
      </p:sp>
      <p:sp>
        <p:nvSpPr>
          <p:cNvPr id="9" name="Tekstfelt 8"/>
          <p:cNvSpPr txBox="1"/>
          <p:nvPr/>
        </p:nvSpPr>
        <p:spPr>
          <a:xfrm>
            <a:off x="267585" y="3473347"/>
            <a:ext cx="3420975" cy="2462213"/>
          </a:xfrm>
          <a:prstGeom prst="rect">
            <a:avLst/>
          </a:prstGeom>
          <a:noFill/>
        </p:spPr>
        <p:txBody>
          <a:bodyPr wrap="square" rtlCol="0">
            <a:spAutoFit/>
          </a:bodyPr>
          <a:lstStyle/>
          <a:p>
            <a:r>
              <a:rPr lang="da-DK" altLang="da-DK" sz="1400" b="1" i="1" dirty="0">
                <a:solidFill>
                  <a:srgbClr val="004155"/>
                </a:solidFill>
                <a:latin typeface="Lato Light" panose="020F0302020204030203" pitchFamily="34" charset="0"/>
              </a:rPr>
              <a:t>N</a:t>
            </a:r>
            <a:r>
              <a:rPr lang="da-DK" altLang="da-DK" sz="1400" b="1" i="1" dirty="0" smtClean="0">
                <a:solidFill>
                  <a:srgbClr val="004155"/>
                </a:solidFill>
                <a:latin typeface="Lato Light" panose="020F0302020204030203" pitchFamily="34" charset="0"/>
              </a:rPr>
              <a:t>aturen </a:t>
            </a:r>
            <a:r>
              <a:rPr lang="da-DK" altLang="da-DK" sz="1400" b="1" i="1" dirty="0">
                <a:solidFill>
                  <a:srgbClr val="004155"/>
                </a:solidFill>
                <a:latin typeface="Lato Light" panose="020F0302020204030203" pitchFamily="34" charset="0"/>
              </a:rPr>
              <a:t>er besværlig </a:t>
            </a:r>
            <a:r>
              <a:rPr lang="da-DK" altLang="da-DK" sz="1400" b="1" i="1" dirty="0" smtClean="0">
                <a:solidFill>
                  <a:srgbClr val="004155"/>
                </a:solidFill>
                <a:latin typeface="Lato Light" panose="020F0302020204030203" pitchFamily="34" charset="0"/>
              </a:rPr>
              <a:t>– </a:t>
            </a:r>
            <a:r>
              <a:rPr lang="da-DK" altLang="da-DK" sz="1400" b="1" i="1" dirty="0">
                <a:solidFill>
                  <a:srgbClr val="004155"/>
                </a:solidFill>
                <a:latin typeface="Lato Light" panose="020F0302020204030203" pitchFamily="34" charset="0"/>
              </a:rPr>
              <a:t>Spørgsmålet er, om naturen er besværet værd</a:t>
            </a:r>
            <a:r>
              <a:rPr lang="da-DK" altLang="da-DK" sz="1400" b="1" i="1" dirty="0" smtClean="0">
                <a:solidFill>
                  <a:srgbClr val="004155"/>
                </a:solidFill>
                <a:latin typeface="Lato Light" panose="020F0302020204030203" pitchFamily="34" charset="0"/>
              </a:rPr>
              <a:t>?</a:t>
            </a:r>
            <a:endParaRPr lang="da-DK" altLang="da-DK" sz="1400" b="1" i="1" dirty="0">
              <a:solidFill>
                <a:srgbClr val="004155"/>
              </a:solidFill>
              <a:latin typeface="Lato Light" panose="020F0302020204030203" pitchFamily="34" charset="0"/>
            </a:endParaRPr>
          </a:p>
          <a:p>
            <a:pPr lvl="0"/>
            <a:endParaRPr lang="da-DK" altLang="da-DK" sz="1400" dirty="0" smtClean="0">
              <a:solidFill>
                <a:srgbClr val="004155"/>
              </a:solidFill>
              <a:latin typeface="Lato Light" panose="020F0302020204030203" pitchFamily="34" charset="0"/>
            </a:endParaRPr>
          </a:p>
          <a:p>
            <a:pPr lvl="0"/>
            <a:r>
              <a:rPr lang="da-DK" altLang="da-DK" sz="1400" dirty="0" smtClean="0">
                <a:solidFill>
                  <a:srgbClr val="004155"/>
                </a:solidFill>
                <a:latin typeface="Lato Light" panose="020F0302020204030203" pitchFamily="34" charset="0"/>
              </a:rPr>
              <a:t>En </a:t>
            </a:r>
            <a:r>
              <a:rPr lang="da-DK" altLang="da-DK" sz="1400" dirty="0">
                <a:solidFill>
                  <a:srgbClr val="004155"/>
                </a:solidFill>
                <a:latin typeface="Lato Light" panose="020F0302020204030203" pitchFamily="34" charset="0"/>
              </a:rPr>
              <a:t>rig og robust natur giver os økosystemtjenester, som leverer fødevarer til mennesker og husdyr, rent vand, frisk luft, energi, materiale til produktion, byggeri, medicin og kosmetik. </a:t>
            </a:r>
            <a:endParaRPr lang="da-DK" altLang="da-DK" sz="1400" dirty="0" smtClean="0">
              <a:solidFill>
                <a:srgbClr val="004155"/>
              </a:solidFill>
              <a:latin typeface="Lato Light" panose="020F0302020204030203" pitchFamily="34" charset="0"/>
            </a:endParaRPr>
          </a:p>
          <a:p>
            <a:pPr lvl="0"/>
            <a:endParaRPr lang="da-DK" altLang="da-DK" sz="1400" dirty="0">
              <a:solidFill>
                <a:srgbClr val="004155"/>
              </a:solidFill>
              <a:latin typeface="Lato Light" panose="020F0302020204030203" pitchFamily="34" charset="0"/>
            </a:endParaRPr>
          </a:p>
          <a:p>
            <a: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Derfor er natur og biodiversitet afgørende for at nå mange af FN’s Verdensmål.</a:t>
            </a:r>
          </a:p>
        </p:txBody>
      </p:sp>
      <p:sp>
        <p:nvSpPr>
          <p:cNvPr id="11" name="Rektangel 10"/>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8871" y="576089"/>
            <a:ext cx="706349" cy="706349"/>
          </a:xfrm>
          <a:prstGeom prst="rect">
            <a:avLst/>
          </a:prstGeom>
        </p:spPr>
      </p:pic>
      <p:pic>
        <p:nvPicPr>
          <p:cNvPr id="18" name="Billed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8636" y="2216599"/>
            <a:ext cx="778786" cy="778786"/>
          </a:xfrm>
          <a:prstGeom prst="rect">
            <a:avLst/>
          </a:prstGeom>
        </p:spPr>
      </p:pic>
      <p:pic>
        <p:nvPicPr>
          <p:cNvPr id="19" name="Billed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6303" y="3810923"/>
            <a:ext cx="788198" cy="788198"/>
          </a:xfrm>
          <a:prstGeom prst="rect">
            <a:avLst/>
          </a:prstGeom>
        </p:spPr>
      </p:pic>
      <p:pic>
        <p:nvPicPr>
          <p:cNvPr id="20" name="Billed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2015" y="5440829"/>
            <a:ext cx="783435" cy="783435"/>
          </a:xfrm>
          <a:prstGeom prst="rect">
            <a:avLst/>
          </a:prstGeom>
        </p:spPr>
      </p:pic>
      <p:cxnSp>
        <p:nvCxnSpPr>
          <p:cNvPr id="22" name="Lige forbindelse 21"/>
          <p:cNvCxnSpPr/>
          <p:nvPr/>
        </p:nvCxnSpPr>
        <p:spPr>
          <a:xfrm>
            <a:off x="9238570" y="576089"/>
            <a:ext cx="0" cy="798607"/>
          </a:xfrm>
          <a:prstGeom prst="line">
            <a:avLst/>
          </a:prstGeom>
          <a:ln w="12700">
            <a:solidFill>
              <a:srgbClr val="3C6359"/>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9248095" y="2081009"/>
            <a:ext cx="0" cy="798607"/>
          </a:xfrm>
          <a:prstGeom prst="line">
            <a:avLst/>
          </a:prstGeom>
          <a:ln w="12700">
            <a:solidFill>
              <a:srgbClr val="3C6359"/>
            </a:solidFill>
          </a:ln>
        </p:spPr>
        <p:style>
          <a:lnRef idx="1">
            <a:schemeClr val="accent1"/>
          </a:lnRef>
          <a:fillRef idx="0">
            <a:schemeClr val="accent1"/>
          </a:fillRef>
          <a:effectRef idx="0">
            <a:schemeClr val="accent1"/>
          </a:effectRef>
          <a:fontRef idx="minor">
            <a:schemeClr val="tx1"/>
          </a:fontRef>
        </p:style>
      </p:cxnSp>
      <p:sp>
        <p:nvSpPr>
          <p:cNvPr id="26" name="Tekstfelt 25"/>
          <p:cNvSpPr txBox="1"/>
          <p:nvPr/>
        </p:nvSpPr>
        <p:spPr>
          <a:xfrm>
            <a:off x="9416905" y="3662078"/>
            <a:ext cx="2503660" cy="1200329"/>
          </a:xfrm>
          <a:prstGeom prst="rect">
            <a:avLst/>
          </a:prstGeom>
          <a:noFill/>
        </p:spPr>
        <p:txBody>
          <a:bodyPr wrap="square" rtlCol="0">
            <a:spAutoFit/>
          </a:bodyPr>
          <a:lstStyle/>
          <a:p>
            <a:r>
              <a:rPr lang="da-DK" sz="1200" b="1" dirty="0" smtClean="0">
                <a:solidFill>
                  <a:srgbClr val="3C6359"/>
                </a:solidFill>
                <a:latin typeface="Lato Light" panose="020F0302020204030203" pitchFamily="34" charset="0"/>
              </a:rPr>
              <a:t>72 </a:t>
            </a:r>
            <a:r>
              <a:rPr lang="da-DK" sz="1200" b="1" dirty="0">
                <a:solidFill>
                  <a:srgbClr val="3C6359"/>
                </a:solidFill>
                <a:latin typeface="Lato Light" panose="020F0302020204030203" pitchFamily="34" charset="0"/>
              </a:rPr>
              <a:t>%</a:t>
            </a:r>
            <a:r>
              <a:rPr lang="da-DK" sz="1200" dirty="0">
                <a:solidFill>
                  <a:srgbClr val="3C6359"/>
                </a:solidFill>
                <a:latin typeface="Lato Light" panose="020F0302020204030203" pitchFamily="34" charset="0"/>
              </a:rPr>
              <a:t> af de adspurgte borgere </a:t>
            </a:r>
            <a:r>
              <a:rPr lang="da-DK" sz="1200" b="1" dirty="0" smtClean="0">
                <a:solidFill>
                  <a:srgbClr val="3C6359"/>
                </a:solidFill>
                <a:latin typeface="Lato Light" panose="020F0302020204030203" pitchFamily="34" charset="0"/>
              </a:rPr>
              <a:t>angav ’nærhed </a:t>
            </a:r>
            <a:r>
              <a:rPr lang="da-DK" sz="1200" b="1" dirty="0">
                <a:solidFill>
                  <a:srgbClr val="3C6359"/>
                </a:solidFill>
                <a:latin typeface="Lato Light" panose="020F0302020204030203" pitchFamily="34" charset="0"/>
              </a:rPr>
              <a:t>til naturen’ som den vigtigste årsag til valg af </a:t>
            </a:r>
            <a:r>
              <a:rPr lang="da-DK" sz="1200" b="1" dirty="0" smtClean="0">
                <a:solidFill>
                  <a:srgbClr val="3C6359"/>
                </a:solidFill>
                <a:latin typeface="Lato Light" panose="020F0302020204030203" pitchFamily="34" charset="0"/>
              </a:rPr>
              <a:t>bolig</a:t>
            </a:r>
            <a:r>
              <a:rPr lang="da-DK" sz="1200" dirty="0" smtClean="0">
                <a:solidFill>
                  <a:srgbClr val="3C6359"/>
                </a:solidFill>
                <a:latin typeface="Lato Light" panose="020F0302020204030203" pitchFamily="34" charset="0"/>
              </a:rPr>
              <a:t> -  </a:t>
            </a:r>
            <a:r>
              <a:rPr lang="da-DK" sz="1200" dirty="0">
                <a:solidFill>
                  <a:srgbClr val="3C6359"/>
                </a:solidFill>
                <a:latin typeface="Lato Light" panose="020F0302020204030203" pitchFamily="34" charset="0"/>
              </a:rPr>
              <a:t>før nærhed til beskæftigelse, transport, institutioner og </a:t>
            </a:r>
            <a:r>
              <a:rPr lang="da-DK" sz="1200" dirty="0" smtClean="0">
                <a:solidFill>
                  <a:srgbClr val="3C6359"/>
                </a:solidFill>
                <a:latin typeface="Lato Light" panose="020F0302020204030203" pitchFamily="34" charset="0"/>
              </a:rPr>
              <a:t>byliv </a:t>
            </a:r>
            <a:r>
              <a:rPr lang="da-DK" sz="1050" dirty="0" smtClean="0">
                <a:solidFill>
                  <a:srgbClr val="3C6359"/>
                </a:solidFill>
                <a:latin typeface="Lato Light" panose="020F0302020204030203" pitchFamily="34" charset="0"/>
              </a:rPr>
              <a:t>(</a:t>
            </a:r>
            <a:r>
              <a:rPr lang="da-DK" sz="1050" dirty="0" err="1" smtClean="0">
                <a:solidFill>
                  <a:srgbClr val="3C6359"/>
                </a:solidFill>
                <a:latin typeface="Lato Light" panose="020F0302020204030203" pitchFamily="34" charset="0"/>
              </a:rPr>
              <a:t>Epinion</a:t>
            </a:r>
            <a:r>
              <a:rPr lang="da-DK" sz="1050" dirty="0" smtClean="0">
                <a:solidFill>
                  <a:srgbClr val="3C6359"/>
                </a:solidFill>
                <a:latin typeface="Lato Light" panose="020F0302020204030203" pitchFamily="34" charset="0"/>
              </a:rPr>
              <a:t> </a:t>
            </a:r>
            <a:r>
              <a:rPr lang="da-DK" sz="1050" dirty="0">
                <a:solidFill>
                  <a:srgbClr val="3C6359"/>
                </a:solidFill>
                <a:latin typeface="Lato Light" panose="020F0302020204030203" pitchFamily="34" charset="0"/>
              </a:rPr>
              <a:t>for </a:t>
            </a:r>
            <a:r>
              <a:rPr lang="da-DK" sz="1050" dirty="0" smtClean="0">
                <a:solidFill>
                  <a:srgbClr val="3C6359"/>
                </a:solidFill>
                <a:latin typeface="Lato Light" panose="020F0302020204030203" pitchFamily="34" charset="0"/>
              </a:rPr>
              <a:t>Realkreditrådet, </a:t>
            </a:r>
            <a:r>
              <a:rPr lang="da-DK" sz="1050" dirty="0">
                <a:solidFill>
                  <a:srgbClr val="3C6359"/>
                </a:solidFill>
                <a:latin typeface="Lato Light" panose="020F0302020204030203" pitchFamily="34" charset="0"/>
              </a:rPr>
              <a:t>2016 </a:t>
            </a:r>
            <a:r>
              <a:rPr lang="da-DK" sz="1050" dirty="0" smtClean="0">
                <a:solidFill>
                  <a:srgbClr val="3C6359"/>
                </a:solidFill>
                <a:latin typeface="Lato Light" panose="020F0302020204030203" pitchFamily="34" charset="0"/>
              </a:rPr>
              <a:t>) </a:t>
            </a:r>
            <a:endParaRPr lang="da-DK" sz="1050" dirty="0">
              <a:solidFill>
                <a:srgbClr val="3C6359"/>
              </a:solidFill>
              <a:latin typeface="Lato Light" panose="020F0302020204030203" pitchFamily="34" charset="0"/>
            </a:endParaRPr>
          </a:p>
        </p:txBody>
      </p:sp>
      <p:sp>
        <p:nvSpPr>
          <p:cNvPr id="27" name="Tekstfelt 26"/>
          <p:cNvSpPr txBox="1"/>
          <p:nvPr/>
        </p:nvSpPr>
        <p:spPr>
          <a:xfrm>
            <a:off x="9416905" y="481733"/>
            <a:ext cx="2297876" cy="1200329"/>
          </a:xfrm>
          <a:prstGeom prst="rect">
            <a:avLst/>
          </a:prstGeom>
          <a:noFill/>
        </p:spPr>
        <p:txBody>
          <a:bodyPr wrap="square" rtlCol="0">
            <a:spAutoFit/>
          </a:bodyPr>
          <a:lstStyle/>
          <a:p>
            <a:r>
              <a:rPr lang="da-DK" sz="1200" b="1" dirty="0" smtClean="0">
                <a:solidFill>
                  <a:srgbClr val="3C6359"/>
                </a:solidFill>
                <a:latin typeface="Lato Light" panose="020F0302020204030203" pitchFamily="34" charset="0"/>
              </a:rPr>
              <a:t>Ved KV17 rykkede </a:t>
            </a:r>
            <a:r>
              <a:rPr lang="da-DK" sz="1200" b="1" dirty="0">
                <a:solidFill>
                  <a:srgbClr val="3C6359"/>
                </a:solidFill>
                <a:latin typeface="Lato Light" panose="020F0302020204030203" pitchFamily="34" charset="0"/>
              </a:rPr>
              <a:t>natur</a:t>
            </a:r>
            <a:r>
              <a:rPr lang="da-DK" sz="1200" dirty="0">
                <a:solidFill>
                  <a:srgbClr val="3C6359"/>
                </a:solidFill>
                <a:latin typeface="Lato Light" panose="020F0302020204030203" pitchFamily="34" charset="0"/>
              </a:rPr>
              <a:t>, miljø og klima </a:t>
            </a:r>
            <a:r>
              <a:rPr lang="da-DK" sz="1200" b="1" dirty="0" smtClean="0">
                <a:solidFill>
                  <a:srgbClr val="3C6359"/>
                </a:solidFill>
                <a:latin typeface="Lato Light" panose="020F0302020204030203" pitchFamily="34" charset="0"/>
              </a:rPr>
              <a:t>op </a:t>
            </a:r>
            <a:r>
              <a:rPr lang="da-DK" sz="1200" b="1" dirty="0">
                <a:solidFill>
                  <a:srgbClr val="3C6359"/>
                </a:solidFill>
                <a:latin typeface="Lato Light" panose="020F0302020204030203" pitchFamily="34" charset="0"/>
              </a:rPr>
              <a:t>på en 3. plads på borgernes ønskeliste </a:t>
            </a:r>
            <a:r>
              <a:rPr lang="da-DK" sz="1200" dirty="0">
                <a:solidFill>
                  <a:srgbClr val="3C6359"/>
                </a:solidFill>
                <a:latin typeface="Lato Light" panose="020F0302020204030203" pitchFamily="34" charset="0"/>
              </a:rPr>
              <a:t>til, hvad deres kommunalpolitikere skal fokusere </a:t>
            </a:r>
            <a:r>
              <a:rPr lang="da-DK" sz="1200" dirty="0" smtClean="0">
                <a:solidFill>
                  <a:srgbClr val="3C6359"/>
                </a:solidFill>
                <a:latin typeface="Lato Light" panose="020F0302020204030203" pitchFamily="34" charset="0"/>
              </a:rPr>
              <a:t>på </a:t>
            </a:r>
            <a:r>
              <a:rPr lang="da-DK" sz="1050" dirty="0" smtClean="0">
                <a:solidFill>
                  <a:srgbClr val="3C6359"/>
                </a:solidFill>
                <a:latin typeface="Lato Light" panose="020F0302020204030203" pitchFamily="34" charset="0"/>
              </a:rPr>
              <a:t>(Norstat </a:t>
            </a:r>
            <a:r>
              <a:rPr lang="da-DK" sz="1050" dirty="0">
                <a:solidFill>
                  <a:srgbClr val="3C6359"/>
                </a:solidFill>
                <a:latin typeface="Lato Light" panose="020F0302020204030203" pitchFamily="34" charset="0"/>
              </a:rPr>
              <a:t>for </a:t>
            </a:r>
            <a:r>
              <a:rPr lang="da-DK" sz="1050" dirty="0" smtClean="0">
                <a:solidFill>
                  <a:srgbClr val="3C6359"/>
                </a:solidFill>
                <a:latin typeface="Lato Light" panose="020F0302020204030203" pitchFamily="34" charset="0"/>
              </a:rPr>
              <a:t>Altinget, 2017)</a:t>
            </a:r>
            <a:endParaRPr lang="da-DK" sz="1050" dirty="0">
              <a:solidFill>
                <a:srgbClr val="3C6359"/>
              </a:solidFill>
              <a:latin typeface="Lato Light" panose="020F0302020204030203" pitchFamily="34" charset="0"/>
            </a:endParaRPr>
          </a:p>
        </p:txBody>
      </p:sp>
      <p:sp>
        <p:nvSpPr>
          <p:cNvPr id="28" name="Tekstfelt 27"/>
          <p:cNvSpPr txBox="1"/>
          <p:nvPr/>
        </p:nvSpPr>
        <p:spPr>
          <a:xfrm>
            <a:off x="9416905" y="1750692"/>
            <a:ext cx="2297876" cy="1754326"/>
          </a:xfrm>
          <a:prstGeom prst="rect">
            <a:avLst/>
          </a:prstGeom>
          <a:noFill/>
        </p:spPr>
        <p:txBody>
          <a:bodyPr wrap="square" rtlCol="0">
            <a:spAutoFit/>
          </a:bodyPr>
          <a:lstStyle/>
          <a:p>
            <a:r>
              <a:rPr lang="da-DK" sz="1200" dirty="0" smtClean="0">
                <a:solidFill>
                  <a:srgbClr val="3C6359"/>
                </a:solidFill>
                <a:latin typeface="Lato Light" panose="020F0302020204030203" pitchFamily="34" charset="0"/>
              </a:rPr>
              <a:t>75 </a:t>
            </a:r>
            <a:r>
              <a:rPr lang="da-DK" sz="1200" dirty="0">
                <a:solidFill>
                  <a:srgbClr val="3C6359"/>
                </a:solidFill>
                <a:latin typeface="Lato Light" panose="020F0302020204030203" pitchFamily="34" charset="0"/>
              </a:rPr>
              <a:t>% af </a:t>
            </a:r>
            <a:r>
              <a:rPr lang="da-DK" sz="1200" dirty="0" smtClean="0">
                <a:solidFill>
                  <a:srgbClr val="3C6359"/>
                </a:solidFill>
                <a:latin typeface="Lato Light" panose="020F0302020204030203" pitchFamily="34" charset="0"/>
              </a:rPr>
              <a:t>de adspurgte danskere </a:t>
            </a:r>
            <a:r>
              <a:rPr lang="da-DK" sz="1200" dirty="0">
                <a:solidFill>
                  <a:srgbClr val="3C6359"/>
                </a:solidFill>
                <a:latin typeface="Lato Light" panose="020F0302020204030203" pitchFamily="34" charset="0"/>
              </a:rPr>
              <a:t>er bekymrede </a:t>
            </a:r>
            <a:r>
              <a:rPr lang="da-DK" sz="1200" dirty="0" smtClean="0">
                <a:solidFill>
                  <a:srgbClr val="3C6359"/>
                </a:solidFill>
                <a:latin typeface="Lato Light" panose="020F0302020204030203" pitchFamily="34" charset="0"/>
              </a:rPr>
              <a:t>over tabet af truede </a:t>
            </a:r>
            <a:r>
              <a:rPr lang="da-DK" sz="1200" dirty="0">
                <a:solidFill>
                  <a:srgbClr val="3C6359"/>
                </a:solidFill>
                <a:latin typeface="Lato Light" panose="020F0302020204030203" pitchFamily="34" charset="0"/>
              </a:rPr>
              <a:t>dyr og </a:t>
            </a:r>
            <a:r>
              <a:rPr lang="da-DK" sz="1200" dirty="0" smtClean="0">
                <a:solidFill>
                  <a:srgbClr val="3C6359"/>
                </a:solidFill>
                <a:latin typeface="Lato Light" panose="020F0302020204030203" pitchFamily="34" charset="0"/>
              </a:rPr>
              <a:t>planter,  </a:t>
            </a:r>
            <a:r>
              <a:rPr lang="da-DK" sz="1200" b="1" dirty="0" smtClean="0">
                <a:solidFill>
                  <a:srgbClr val="3C6359"/>
                </a:solidFill>
                <a:latin typeface="Lato Light" panose="020F0302020204030203" pitchFamily="34" charset="0"/>
              </a:rPr>
              <a:t>59 % ønsker </a:t>
            </a:r>
            <a:r>
              <a:rPr lang="da-DK" sz="1200" b="1" dirty="0">
                <a:solidFill>
                  <a:srgbClr val="3C6359"/>
                </a:solidFill>
                <a:latin typeface="Lato Light" panose="020F0302020204030203" pitchFamily="34" charset="0"/>
              </a:rPr>
              <a:t>mere natur </a:t>
            </a:r>
            <a:r>
              <a:rPr lang="da-DK" sz="1200" b="1" dirty="0" smtClean="0">
                <a:solidFill>
                  <a:srgbClr val="3C6359"/>
                </a:solidFill>
                <a:latin typeface="Lato Light" panose="020F0302020204030203" pitchFamily="34" charset="0"/>
              </a:rPr>
              <a:t>i </a:t>
            </a:r>
            <a:r>
              <a:rPr lang="da-DK" sz="1200" b="1" dirty="0">
                <a:solidFill>
                  <a:srgbClr val="3C6359"/>
                </a:solidFill>
                <a:latin typeface="Lato Light" panose="020F0302020204030203" pitchFamily="34" charset="0"/>
              </a:rPr>
              <a:t>deres lokalområde</a:t>
            </a:r>
            <a:r>
              <a:rPr lang="da-DK" sz="1200" dirty="0">
                <a:solidFill>
                  <a:srgbClr val="3C6359"/>
                </a:solidFill>
                <a:latin typeface="Lato Light" panose="020F0302020204030203" pitchFamily="34" charset="0"/>
              </a:rPr>
              <a:t>, og </a:t>
            </a:r>
            <a:r>
              <a:rPr lang="da-DK" sz="1200" b="1" dirty="0" smtClean="0">
                <a:solidFill>
                  <a:srgbClr val="3C6359"/>
                </a:solidFill>
                <a:latin typeface="Lato Light" panose="020F0302020204030203" pitchFamily="34" charset="0"/>
              </a:rPr>
              <a:t>69 % mener, </a:t>
            </a:r>
            <a:r>
              <a:rPr lang="da-DK" sz="1200" b="1" dirty="0">
                <a:solidFill>
                  <a:srgbClr val="3C6359"/>
                </a:solidFill>
                <a:latin typeface="Lato Light" panose="020F0302020204030203" pitchFamily="34" charset="0"/>
              </a:rPr>
              <a:t>at bør gøres mere for at bevare og beskytte truede dyrearter i Danmark</a:t>
            </a:r>
            <a:r>
              <a:rPr lang="da-DK" sz="1200" dirty="0" smtClean="0">
                <a:solidFill>
                  <a:srgbClr val="3C6359"/>
                </a:solidFill>
                <a:latin typeface="Lato Light" panose="020F0302020204030203" pitchFamily="34" charset="0"/>
              </a:rPr>
              <a:t>.</a:t>
            </a:r>
            <a:r>
              <a:rPr lang="da-DK" sz="1200" dirty="0">
                <a:solidFill>
                  <a:srgbClr val="3C6359"/>
                </a:solidFill>
                <a:latin typeface="Lato Light" panose="020F0302020204030203" pitchFamily="34" charset="0"/>
              </a:rPr>
              <a:t> </a:t>
            </a:r>
            <a:r>
              <a:rPr lang="da-DK" sz="1000" dirty="0" smtClean="0">
                <a:solidFill>
                  <a:srgbClr val="3C6359"/>
                </a:solidFill>
                <a:latin typeface="Lato Light" panose="020F0302020204030203" pitchFamily="34" charset="0"/>
              </a:rPr>
              <a:t>(Gallup </a:t>
            </a:r>
            <a:r>
              <a:rPr lang="da-DK" sz="1000" dirty="0">
                <a:solidFill>
                  <a:srgbClr val="3C6359"/>
                </a:solidFill>
                <a:latin typeface="Lato Light" panose="020F0302020204030203" pitchFamily="34" charset="0"/>
              </a:rPr>
              <a:t>for Danmarks </a:t>
            </a:r>
            <a:r>
              <a:rPr lang="da-DK" sz="1000" dirty="0" smtClean="0">
                <a:solidFill>
                  <a:srgbClr val="3C6359"/>
                </a:solidFill>
                <a:latin typeface="Lato Light" panose="020F0302020204030203" pitchFamily="34" charset="0"/>
              </a:rPr>
              <a:t>Naturfredningsforening, 2018)</a:t>
            </a:r>
            <a:endParaRPr lang="da-DK" sz="1000" dirty="0">
              <a:solidFill>
                <a:srgbClr val="3C6359"/>
              </a:solidFill>
              <a:latin typeface="Lato Light" panose="020F0302020204030203" pitchFamily="34" charset="0"/>
            </a:endParaRPr>
          </a:p>
        </p:txBody>
      </p:sp>
      <p:sp>
        <p:nvSpPr>
          <p:cNvPr id="29" name="Tekstfelt 28"/>
          <p:cNvSpPr txBox="1"/>
          <p:nvPr/>
        </p:nvSpPr>
        <p:spPr>
          <a:xfrm>
            <a:off x="9416905" y="4953830"/>
            <a:ext cx="2503661" cy="1754326"/>
          </a:xfrm>
          <a:prstGeom prst="rect">
            <a:avLst/>
          </a:prstGeom>
          <a:noFill/>
        </p:spPr>
        <p:txBody>
          <a:bodyPr wrap="square" rtlCol="0">
            <a:spAutoFit/>
          </a:bodyPr>
          <a:lstStyle/>
          <a:p>
            <a:r>
              <a:rPr lang="da-DK" sz="1200" b="1" dirty="0" smtClean="0">
                <a:solidFill>
                  <a:srgbClr val="3C6359"/>
                </a:solidFill>
                <a:latin typeface="Lato Light" panose="020F0302020204030203" pitchFamily="34" charset="0"/>
              </a:rPr>
              <a:t>Kyst- </a:t>
            </a:r>
            <a:r>
              <a:rPr lang="da-DK" sz="1200" b="1" dirty="0">
                <a:solidFill>
                  <a:srgbClr val="3C6359"/>
                </a:solidFill>
                <a:latin typeface="Lato Light" panose="020F0302020204030203" pitchFamily="34" charset="0"/>
              </a:rPr>
              <a:t>og naturturisme </a:t>
            </a:r>
            <a:r>
              <a:rPr lang="da-DK" sz="1200" b="1" dirty="0" smtClean="0">
                <a:solidFill>
                  <a:srgbClr val="3C6359"/>
                </a:solidFill>
                <a:latin typeface="Lato Light" panose="020F0302020204030203" pitchFamily="34" charset="0"/>
              </a:rPr>
              <a:t>står for</a:t>
            </a:r>
            <a:endParaRPr lang="da-DK" sz="1200" b="1" dirty="0">
              <a:solidFill>
                <a:srgbClr val="3C6359"/>
              </a:solidFill>
              <a:latin typeface="Lato Light" panose="020F0302020204030203" pitchFamily="34" charset="0"/>
              <a:ea typeface="Lato Light" panose="020F0502020204030203" pitchFamily="34" charset="0"/>
              <a:cs typeface="Lato Light" panose="020F0502020204030203" pitchFamily="34" charset="0"/>
            </a:endParaRPr>
          </a:p>
          <a:p>
            <a:r>
              <a:rPr lang="da-DK" sz="1200" b="1" dirty="0" smtClean="0">
                <a:solidFill>
                  <a:srgbClr val="3C6359"/>
                </a:solidFill>
                <a:latin typeface="Lato Light" panose="020F0302020204030203" pitchFamily="34" charset="0"/>
              </a:rPr>
              <a:t>72 % </a:t>
            </a:r>
            <a:r>
              <a:rPr lang="da-DK" sz="1200" b="1" dirty="0">
                <a:solidFill>
                  <a:srgbClr val="3C6359"/>
                </a:solidFill>
                <a:latin typeface="Lato Light" panose="020F0302020204030203" pitchFamily="34" charset="0"/>
              </a:rPr>
              <a:t>af alle overnatninger </a:t>
            </a:r>
            <a:r>
              <a:rPr lang="da-DK" sz="1200" dirty="0">
                <a:solidFill>
                  <a:srgbClr val="3C6359"/>
                </a:solidFill>
                <a:latin typeface="Lato Light" panose="020F0302020204030203" pitchFamily="34" charset="0"/>
              </a:rPr>
              <a:t>i </a:t>
            </a:r>
            <a:r>
              <a:rPr lang="da-DK" sz="1200" dirty="0" smtClean="0">
                <a:solidFill>
                  <a:srgbClr val="3C6359"/>
                </a:solidFill>
                <a:latin typeface="Lato Light" panose="020F0302020204030203" pitchFamily="34" charset="0"/>
              </a:rPr>
              <a:t>Danmark (Visit Denmark, 2011)</a:t>
            </a:r>
          </a:p>
          <a:p>
            <a:endParaRPr lang="da-DK" sz="1200" dirty="0">
              <a:solidFill>
                <a:srgbClr val="3C6359"/>
              </a:solidFill>
              <a:latin typeface="Lato Light" panose="020F0302020204030203" pitchFamily="34" charset="0"/>
            </a:endParaRPr>
          </a:p>
          <a:p>
            <a:r>
              <a:rPr lang="da-DK" sz="1200" b="1" dirty="0">
                <a:solidFill>
                  <a:srgbClr val="3C6359"/>
                </a:solidFill>
                <a:latin typeface="Lato Light" panose="020F0302020204030203" pitchFamily="34" charset="0"/>
              </a:rPr>
              <a:t>69 % af </a:t>
            </a:r>
            <a:r>
              <a:rPr lang="da-DK" sz="1200" b="1" dirty="0" smtClean="0">
                <a:solidFill>
                  <a:srgbClr val="3C6359"/>
                </a:solidFill>
                <a:latin typeface="Lato Light" panose="020F0302020204030203" pitchFamily="34" charset="0"/>
              </a:rPr>
              <a:t>turisterne angav ophold </a:t>
            </a:r>
            <a:r>
              <a:rPr lang="da-DK" sz="1200" b="1" dirty="0">
                <a:solidFill>
                  <a:srgbClr val="3C6359"/>
                </a:solidFill>
                <a:latin typeface="Lato Light" panose="020F0302020204030203" pitchFamily="34" charset="0"/>
              </a:rPr>
              <a:t>og oplevelser i naturen </a:t>
            </a:r>
            <a:r>
              <a:rPr lang="da-DK" sz="1200" b="1" dirty="0" smtClean="0">
                <a:solidFill>
                  <a:srgbClr val="3C6359"/>
                </a:solidFill>
                <a:latin typeface="Lato Light" panose="020F0302020204030203" pitchFamily="34" charset="0"/>
              </a:rPr>
              <a:t>som hovedårsag </a:t>
            </a:r>
            <a:r>
              <a:rPr lang="da-DK" sz="1200" dirty="0" smtClean="0">
                <a:solidFill>
                  <a:srgbClr val="3C6359"/>
                </a:solidFill>
                <a:latin typeface="Lato Light" panose="020F0302020204030203" pitchFamily="34" charset="0"/>
              </a:rPr>
              <a:t>til </a:t>
            </a:r>
            <a:r>
              <a:rPr lang="da-DK" sz="1200" dirty="0">
                <a:solidFill>
                  <a:srgbClr val="3C6359"/>
                </a:solidFill>
                <a:latin typeface="Lato Light" panose="020F0302020204030203" pitchFamily="34" charset="0"/>
              </a:rPr>
              <a:t>at </a:t>
            </a:r>
            <a:r>
              <a:rPr lang="da-DK" sz="1200" dirty="0" smtClean="0">
                <a:solidFill>
                  <a:srgbClr val="3C6359"/>
                </a:solidFill>
                <a:latin typeface="Lato Light" panose="020F0302020204030203" pitchFamily="34" charset="0"/>
              </a:rPr>
              <a:t>vælge </a:t>
            </a:r>
            <a:r>
              <a:rPr lang="da-DK" sz="1200" dirty="0">
                <a:solidFill>
                  <a:srgbClr val="3C6359"/>
                </a:solidFill>
                <a:latin typeface="Lato Light" panose="020F0302020204030203" pitchFamily="34" charset="0"/>
              </a:rPr>
              <a:t>Danmark som feriedestination </a:t>
            </a:r>
            <a:r>
              <a:rPr lang="da-DK" sz="1200" dirty="0" smtClean="0">
                <a:solidFill>
                  <a:srgbClr val="3C6359"/>
                </a:solidFill>
                <a:latin typeface="Lato Light" panose="020F0302020204030203" pitchFamily="34" charset="0"/>
              </a:rPr>
              <a:t> </a:t>
            </a:r>
            <a:r>
              <a:rPr lang="da-DK" sz="1050" dirty="0" smtClean="0">
                <a:solidFill>
                  <a:srgbClr val="3C6359"/>
                </a:solidFill>
                <a:latin typeface="Lato Light" panose="020F0302020204030203" pitchFamily="34" charset="0"/>
              </a:rPr>
              <a:t>(</a:t>
            </a:r>
            <a:r>
              <a:rPr lang="da-DK" sz="1050" dirty="0" err="1" smtClean="0">
                <a:solidFill>
                  <a:srgbClr val="3C6359"/>
                </a:solidFill>
                <a:latin typeface="Lato Light" panose="020F0302020204030203" pitchFamily="34" charset="0"/>
              </a:rPr>
              <a:t>Videncenter</a:t>
            </a:r>
            <a:r>
              <a:rPr lang="da-DK" sz="1050" dirty="0" smtClean="0">
                <a:solidFill>
                  <a:srgbClr val="3C6359"/>
                </a:solidFill>
                <a:latin typeface="Lato Light" panose="020F0302020204030203" pitchFamily="34" charset="0"/>
              </a:rPr>
              <a:t> </a:t>
            </a:r>
            <a:r>
              <a:rPr lang="da-DK" sz="1050" dirty="0">
                <a:solidFill>
                  <a:srgbClr val="3C6359"/>
                </a:solidFill>
                <a:latin typeface="Lato Light" panose="020F0302020204030203" pitchFamily="34" charset="0"/>
              </a:rPr>
              <a:t>for </a:t>
            </a:r>
            <a:r>
              <a:rPr lang="da-DK" sz="1050" dirty="0" smtClean="0">
                <a:solidFill>
                  <a:srgbClr val="3C6359"/>
                </a:solidFill>
                <a:latin typeface="Lato Light" panose="020F0302020204030203" pitchFamily="34" charset="0"/>
              </a:rPr>
              <a:t>Kystturisme, 2013) </a:t>
            </a:r>
            <a:endParaRPr lang="da-DK" sz="1200" dirty="0">
              <a:solidFill>
                <a:srgbClr val="3C6359"/>
              </a:solidFill>
              <a:latin typeface="Lato Light" panose="020F0302020204030203" pitchFamily="34" charset="0"/>
              <a:ea typeface="Lato Light" panose="020F0502020204030203" pitchFamily="34" charset="0"/>
              <a:cs typeface="Lato Light" panose="020F0502020204030203" pitchFamily="34" charset="0"/>
            </a:endParaRPr>
          </a:p>
        </p:txBody>
      </p:sp>
      <p:cxnSp>
        <p:nvCxnSpPr>
          <p:cNvPr id="33" name="Lige forbindelse 32"/>
          <p:cNvCxnSpPr/>
          <p:nvPr/>
        </p:nvCxnSpPr>
        <p:spPr>
          <a:xfrm>
            <a:off x="314324" y="3213141"/>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p:nvSpPr>
        <p:spPr>
          <a:xfrm>
            <a:off x="4178839" y="5351643"/>
            <a:ext cx="2503661" cy="1384995"/>
          </a:xfrm>
          <a:prstGeom prst="rect">
            <a:avLst/>
          </a:prstGeom>
          <a:noFill/>
        </p:spPr>
        <p:txBody>
          <a:bodyPr wrap="square" rtlCol="0">
            <a:spAutoFit/>
          </a:bodyPr>
          <a:lstStyle/>
          <a:p>
            <a:r>
              <a:rPr lang="da-DK" sz="1200" b="1" dirty="0" smtClean="0">
                <a:solidFill>
                  <a:schemeClr val="bg1"/>
                </a:solidFill>
                <a:latin typeface="Lato Light" panose="020F0302020204030203" pitchFamily="34" charset="0"/>
              </a:rPr>
              <a:t>Stress reduceres ved 1-4 besøg i naturen om ugen, og 93 % af de adspurgte angav at de oplever , at ophold i natur og grønne områder i sig selv har en gavnlig effekt på humør og helbred (Hansen og Nielsen, 2005)</a:t>
            </a:r>
            <a:endParaRPr lang="da-DK" sz="1200" b="1" dirty="0">
              <a:solidFill>
                <a:schemeClr val="bg1"/>
              </a:solidFill>
              <a:latin typeface="Lato Light" panose="020F0302020204030203" pitchFamily="34" charset="0"/>
            </a:endParaRPr>
          </a:p>
        </p:txBody>
      </p:sp>
      <p:pic>
        <p:nvPicPr>
          <p:cNvPr id="30" name="Billed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2924" y="3816956"/>
            <a:ext cx="788198" cy="788198"/>
          </a:xfrm>
          <a:prstGeom prst="rect">
            <a:avLst/>
          </a:prstGeom>
        </p:spPr>
      </p:pic>
      <p:pic>
        <p:nvPicPr>
          <p:cNvPr id="32" name="Billed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8636" y="5446862"/>
            <a:ext cx="783435" cy="783435"/>
          </a:xfrm>
          <a:prstGeom prst="rect">
            <a:avLst/>
          </a:prstGeom>
        </p:spPr>
      </p:pic>
      <p:cxnSp>
        <p:nvCxnSpPr>
          <p:cNvPr id="34" name="Lige forbindelse 33"/>
          <p:cNvCxnSpPr/>
          <p:nvPr/>
        </p:nvCxnSpPr>
        <p:spPr>
          <a:xfrm>
            <a:off x="9256371" y="3816956"/>
            <a:ext cx="0" cy="798607"/>
          </a:xfrm>
          <a:prstGeom prst="line">
            <a:avLst/>
          </a:prstGeom>
          <a:ln w="12700">
            <a:solidFill>
              <a:srgbClr val="3C6359"/>
            </a:solidFill>
          </a:ln>
        </p:spPr>
        <p:style>
          <a:lnRef idx="1">
            <a:schemeClr val="accent1"/>
          </a:lnRef>
          <a:fillRef idx="0">
            <a:schemeClr val="accent1"/>
          </a:fillRef>
          <a:effectRef idx="0">
            <a:schemeClr val="accent1"/>
          </a:effectRef>
          <a:fontRef idx="minor">
            <a:schemeClr val="tx1"/>
          </a:fontRef>
        </p:style>
      </p:cxnSp>
      <p:cxnSp>
        <p:nvCxnSpPr>
          <p:cNvPr id="35" name="Lige forbindelse 34"/>
          <p:cNvCxnSpPr/>
          <p:nvPr/>
        </p:nvCxnSpPr>
        <p:spPr>
          <a:xfrm>
            <a:off x="9256371" y="5431690"/>
            <a:ext cx="0" cy="798607"/>
          </a:xfrm>
          <a:prstGeom prst="line">
            <a:avLst/>
          </a:prstGeom>
          <a:ln w="12700">
            <a:solidFill>
              <a:srgbClr val="3C63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724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3349" y="0"/>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 name="Lige forbindelse 10"/>
          <p:cNvCxnSpPr/>
          <p:nvPr/>
        </p:nvCxnSpPr>
        <p:spPr>
          <a:xfrm>
            <a:off x="327568" y="2682631"/>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rotWithShape="1">
          <a:blip r:embed="rId2"/>
          <a:srcRect l="49697" t="16640"/>
          <a:stretch/>
        </p:blipFill>
        <p:spPr>
          <a:xfrm>
            <a:off x="4793673" y="914400"/>
            <a:ext cx="4009742" cy="5611091"/>
          </a:xfrm>
          <a:prstGeom prst="rect">
            <a:avLst/>
          </a:prstGeom>
        </p:spPr>
      </p:pic>
      <p:sp>
        <p:nvSpPr>
          <p:cNvPr id="13" name="Tekstfelt 12"/>
          <p:cNvSpPr txBox="1"/>
          <p:nvPr/>
        </p:nvSpPr>
        <p:spPr>
          <a:xfrm>
            <a:off x="280253" y="374307"/>
            <a:ext cx="3726482" cy="2308324"/>
          </a:xfrm>
          <a:prstGeom prst="rect">
            <a:avLst/>
          </a:prstGeom>
          <a:noFill/>
        </p:spPr>
        <p:txBody>
          <a:bodyPr wrap="square" rtlCol="0">
            <a:spAutoFit/>
          </a:bodyPr>
          <a:lstStyle/>
          <a:p>
            <a:r>
              <a:rPr lang="da-DK" sz="4800" dirty="0" smtClean="0">
                <a:solidFill>
                  <a:srgbClr val="004155"/>
                </a:solidFill>
                <a:latin typeface="Anton" panose="00000500000000000000" pitchFamily="2" charset="0"/>
                <a:ea typeface="Lato" panose="020F0502020204030203" pitchFamily="34" charset="0"/>
                <a:cs typeface="Lato" panose="020F0502020204030203" pitchFamily="34" charset="0"/>
              </a:rPr>
              <a:t>NATURENS TILSTAND ER KRITISK</a:t>
            </a:r>
            <a:endParaRPr lang="da-DK" sz="4800" dirty="0">
              <a:solidFill>
                <a:srgbClr val="004155"/>
              </a:solidFill>
              <a:latin typeface="Anton" panose="00000500000000000000" pitchFamily="2" charset="0"/>
              <a:ea typeface="Lato" panose="020F0502020204030203" pitchFamily="34" charset="0"/>
              <a:cs typeface="Lato" panose="020F0502020204030203" pitchFamily="34" charset="0"/>
            </a:endParaRPr>
          </a:p>
        </p:txBody>
      </p:sp>
      <p:sp>
        <p:nvSpPr>
          <p:cNvPr id="5" name="Rektangel 4"/>
          <p:cNvSpPr/>
          <p:nvPr/>
        </p:nvSpPr>
        <p:spPr>
          <a:xfrm>
            <a:off x="280253" y="2986719"/>
            <a:ext cx="3693231" cy="3701013"/>
          </a:xfrm>
          <a:prstGeom prst="rect">
            <a:avLst/>
          </a:prstGeom>
        </p:spPr>
        <p:txBody>
          <a:bodyPr wrap="square">
            <a:spAutoFit/>
          </a:bodyPr>
          <a:lstStyle/>
          <a:p>
            <a:r>
              <a:rPr lang="da-DK" sz="1400" u="sng" dirty="0" smtClean="0">
                <a:latin typeface="Lato Light" panose="020F0502020204030203" pitchFamily="34" charset="0"/>
                <a:ea typeface="Lato Light" panose="020F0502020204030203" pitchFamily="34" charset="0"/>
                <a:cs typeface="Lato Light" panose="020F0502020204030203" pitchFamily="34" charset="0"/>
              </a:rPr>
              <a:t>PLANETEN ER FORANDRET</a:t>
            </a:r>
          </a:p>
          <a:p>
            <a:endParaRPr lang="da-DK" sz="1400" u="sng" dirty="0" smtClean="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da-DK" sz="1400" dirty="0" smtClean="0">
                <a:latin typeface="Lato Light" panose="020F0502020204030203" pitchFamily="34" charset="0"/>
                <a:ea typeface="Lato Light" panose="020F0502020204030203" pitchFamily="34" charset="0"/>
                <a:cs typeface="Lato Light" panose="020F0502020204030203" pitchFamily="34" charset="0"/>
              </a:rPr>
              <a:t>Naturlige </a:t>
            </a:r>
            <a:r>
              <a:rPr lang="da-DK" sz="1400" dirty="0">
                <a:latin typeface="Lato Light" panose="020F0502020204030203" pitchFamily="34" charset="0"/>
                <a:ea typeface="Lato Light" panose="020F0502020204030203" pitchFamily="34" charset="0"/>
                <a:cs typeface="Lato Light" panose="020F0502020204030203" pitchFamily="34" charset="0"/>
              </a:rPr>
              <a:t>økosystemernes udbredelse og tilstand er forringet med 47%</a:t>
            </a:r>
          </a:p>
          <a:p>
            <a:pPr marL="285750" indent="-285750">
              <a:buFont typeface="Arial" panose="020B0604020202020204" pitchFamily="34" charset="0"/>
              <a:buChar char="•"/>
            </a:pPr>
            <a:endParaRPr lang="da-DK" sz="1400" dirty="0" smtClean="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da-DK" sz="1400" dirty="0" smtClean="0">
                <a:latin typeface="Lato Light" panose="020F0502020204030203" pitchFamily="34" charset="0"/>
                <a:ea typeface="Lato Light" panose="020F0502020204030203" pitchFamily="34" charset="0"/>
                <a:cs typeface="Lato Light" panose="020F0502020204030203" pitchFamily="34" charset="0"/>
              </a:rPr>
              <a:t>Flere </a:t>
            </a:r>
            <a:r>
              <a:rPr lang="da-DK" sz="1400" dirty="0">
                <a:latin typeface="Lato Light" panose="020F0502020204030203" pitchFamily="34" charset="0"/>
                <a:ea typeface="Lato Light" panose="020F0502020204030203" pitchFamily="34" charset="0"/>
                <a:cs typeface="Lato Light" panose="020F0502020204030203" pitchFamily="34" charset="0"/>
              </a:rPr>
              <a:t>arter er i fare for at uddø i dag end på noget andet tidspunkt i menneskets historie</a:t>
            </a:r>
          </a:p>
          <a:p>
            <a:pPr marL="285750" lvl="0" indent="-285750">
              <a:buFont typeface="Arial" panose="020B0604020202020204" pitchFamily="34" charset="0"/>
              <a:buChar char="•"/>
            </a:pPr>
            <a:endParaRPr lang="da-DK" sz="1400" dirty="0" smtClean="0">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Arial" panose="020B0604020202020204" pitchFamily="34" charset="0"/>
              <a:buChar char="•"/>
            </a:pPr>
            <a:r>
              <a:rPr lang="da-DK" sz="1400" dirty="0" smtClean="0">
                <a:latin typeface="Lato Light" panose="020F0502020204030203" pitchFamily="34" charset="0"/>
                <a:ea typeface="Lato Light" panose="020F0502020204030203" pitchFamily="34" charset="0"/>
                <a:cs typeface="Lato Light" panose="020F0502020204030203" pitchFamily="34" charset="0"/>
              </a:rPr>
              <a:t>25</a:t>
            </a:r>
            <a:r>
              <a:rPr lang="da-DK" sz="1400" dirty="0">
                <a:latin typeface="Lato Light" panose="020F0502020204030203" pitchFamily="34" charset="0"/>
                <a:ea typeface="Lato Light" panose="020F0502020204030203" pitchFamily="34" charset="0"/>
                <a:cs typeface="Lato Light" panose="020F0502020204030203" pitchFamily="34" charset="0"/>
              </a:rPr>
              <a:t>% af arterne (af de fleste dyre og plantegrupper) er allerede truet med global </a:t>
            </a:r>
            <a:r>
              <a:rPr lang="da-DK" sz="1400" dirty="0" smtClean="0">
                <a:latin typeface="Lato Light" panose="020F0502020204030203" pitchFamily="34" charset="0"/>
                <a:ea typeface="Lato Light" panose="020F0502020204030203" pitchFamily="34" charset="0"/>
                <a:cs typeface="Lato Light" panose="020F0502020204030203" pitchFamily="34" charset="0"/>
              </a:rPr>
              <a:t>udryddelse</a:t>
            </a:r>
          </a:p>
          <a:p>
            <a:pPr marL="285750" lvl="0" indent="-285750">
              <a:buFont typeface="Arial" panose="020B0604020202020204" pitchFamily="34" charset="0"/>
              <a:buChar char="•"/>
            </a:pPr>
            <a:endParaRPr lang="da-DK" sz="1400" b="1" dirty="0">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Arial" panose="020B0604020202020204" pitchFamily="34" charset="0"/>
              <a:buChar char="•"/>
            </a:pPr>
            <a:r>
              <a:rPr lang="da-DK" sz="1400" b="1" dirty="0" smtClean="0">
                <a:latin typeface="Lato Light" panose="020F0502020204030203" pitchFamily="34" charset="0"/>
                <a:ea typeface="Lato Light" panose="020F0502020204030203" pitchFamily="34" charset="0"/>
                <a:cs typeface="Lato Light" panose="020F0502020204030203" pitchFamily="34" charset="0"/>
              </a:rPr>
              <a:t>500.000-1.000.000 </a:t>
            </a:r>
            <a:r>
              <a:rPr lang="da-DK" sz="1400" b="1" dirty="0">
                <a:latin typeface="Lato Light" panose="020F0502020204030203" pitchFamily="34" charset="0"/>
                <a:ea typeface="Lato Light" panose="020F0502020204030203" pitchFamily="34" charset="0"/>
                <a:cs typeface="Lato Light" panose="020F0502020204030203" pitchFamily="34" charset="0"/>
              </a:rPr>
              <a:t>arter kan uddø inden for få </a:t>
            </a:r>
            <a:r>
              <a:rPr lang="da-DK" sz="1400" b="1" dirty="0" smtClean="0">
                <a:latin typeface="Lato Light" panose="020F0502020204030203" pitchFamily="34" charset="0"/>
                <a:ea typeface="Lato Light" panose="020F0502020204030203" pitchFamily="34" charset="0"/>
                <a:cs typeface="Lato Light" panose="020F0502020204030203" pitchFamily="34" charset="0"/>
              </a:rPr>
              <a:t>årtier</a:t>
            </a:r>
          </a:p>
          <a:p>
            <a:pPr marL="285750" lvl="0" indent="-285750">
              <a:buFont typeface="Arial" panose="020B0604020202020204" pitchFamily="34" charset="0"/>
              <a:buChar char="•"/>
            </a:pPr>
            <a:endParaRPr lang="da-DK" sz="1400" b="1" dirty="0" smtClean="0">
              <a:latin typeface="Lato Light" panose="020F0502020204030203" pitchFamily="34" charset="0"/>
              <a:ea typeface="Lato Light" panose="020F0502020204030203" pitchFamily="34" charset="0"/>
              <a:cs typeface="Lato Light" panose="020F0502020204030203" pitchFamily="34" charset="0"/>
            </a:endParaRPr>
          </a:p>
          <a:p>
            <a:pPr lvl="0"/>
            <a:r>
              <a:rPr lang="da-DK" sz="1050" dirty="0" smtClean="0">
                <a:latin typeface="Lato Light" panose="020F0502020204030203" pitchFamily="34" charset="0"/>
                <a:ea typeface="Lato Light" panose="020F0502020204030203" pitchFamily="34" charset="0"/>
                <a:cs typeface="Lato Light" panose="020F0502020204030203" pitchFamily="34" charset="0"/>
              </a:rPr>
              <a:t>IPBES 7th Global </a:t>
            </a:r>
            <a:r>
              <a:rPr lang="da-DK" sz="1050" dirty="0" err="1" smtClean="0">
                <a:latin typeface="Lato Light" panose="020F0502020204030203" pitchFamily="34" charset="0"/>
                <a:ea typeface="Lato Light" panose="020F0502020204030203" pitchFamily="34" charset="0"/>
                <a:cs typeface="Lato Light" panose="020F0502020204030203" pitchFamily="34" charset="0"/>
              </a:rPr>
              <a:t>Assessement</a:t>
            </a:r>
            <a:endParaRPr lang="da-DK" sz="105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0" name="Rektangel 9"/>
          <p:cNvSpPr/>
          <p:nvPr/>
        </p:nvSpPr>
        <p:spPr>
          <a:xfrm>
            <a:off x="4495660" y="374307"/>
            <a:ext cx="4472763" cy="369332"/>
          </a:xfrm>
          <a:prstGeom prst="rect">
            <a:avLst/>
          </a:prstGeom>
        </p:spPr>
        <p:txBody>
          <a:bodyPr wrap="none">
            <a:spAutoFit/>
          </a:bodyPr>
          <a:lstStyle/>
          <a:p>
            <a:pPr algn="ctr"/>
            <a:r>
              <a:rPr lang="da-DK" dirty="0"/>
              <a:t>De danske naturtypers bevaringsstatus (2019)</a:t>
            </a:r>
            <a:endParaRPr lang="da-DK" dirty="0"/>
          </a:p>
        </p:txBody>
      </p:sp>
      <p:sp>
        <p:nvSpPr>
          <p:cNvPr id="16" name="Tekstfelt 15"/>
          <p:cNvSpPr txBox="1"/>
          <p:nvPr/>
        </p:nvSpPr>
        <p:spPr>
          <a:xfrm>
            <a:off x="9121833" y="2870662"/>
            <a:ext cx="292354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Artikel</a:t>
            </a:r>
            <a:r>
              <a:rPr lang="da-DK" sz="1400" b="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a:t>
            </a:r>
            <a:r>
              <a:rPr kumimoji="0" lang="da-DK" sz="1400" b="1"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17 rapporten,  </a:t>
            </a:r>
            <a:r>
              <a:rPr kumimoji="0" lang="da-DK" sz="14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Aarhus Universitet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95 %  af levestederne er i moderat til stærkt ugunstig bevaringsstatus</a:t>
            </a:r>
            <a:b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br>
            <a:endPar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Indsatserne er ikke tilstrækkelige</a:t>
            </a: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 Selv ikke indenfor</a:t>
            </a:r>
            <a:r>
              <a:rPr kumimoji="0" lang="da-DK" sz="1400" b="0" i="0" u="none" strike="noStrike" kern="1200" cap="none" spc="0" normalizeH="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 Natura 2000</a:t>
            </a:r>
            <a:endParaRPr kumimoji="0" lang="da-DK" sz="1400" b="0" i="0" u="none" strike="noStrike" kern="1200" cap="none" spc="0" normalizeH="0" baseline="0" noProof="0" dirty="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973257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clrChange>
              <a:clrFrom>
                <a:srgbClr val="FFFFFF"/>
              </a:clrFrom>
              <a:clrTo>
                <a:srgbClr val="FFFFFF">
                  <a:alpha val="0"/>
                </a:srgbClr>
              </a:clrTo>
            </a:clrChange>
          </a:blip>
          <a:stretch>
            <a:fillRect/>
          </a:stretch>
        </p:blipFill>
        <p:spPr>
          <a:xfrm>
            <a:off x="3996674" y="126812"/>
            <a:ext cx="3789800" cy="3795815"/>
          </a:xfrm>
          <a:prstGeom prst="rect">
            <a:avLst/>
          </a:prstGeom>
        </p:spPr>
      </p:pic>
      <p:sp>
        <p:nvSpPr>
          <p:cNvPr id="8" name="Rektangel 7"/>
          <p:cNvSpPr/>
          <p:nvPr/>
        </p:nvSpPr>
        <p:spPr>
          <a:xfrm>
            <a:off x="0" y="0"/>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23851" y="669632"/>
            <a:ext cx="323448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&gt; 1/3 </a:t>
            </a:r>
            <a:r>
              <a:rPr lang="da-DK" sz="3600" dirty="0" smtClean="0">
                <a:solidFill>
                  <a:srgbClr val="004155"/>
                </a:solidFill>
                <a:latin typeface="Anton" panose="00000500000000000000" pitchFamily="2" charset="0"/>
                <a:ea typeface="Lato" panose="020F0502020204030203" pitchFamily="34" charset="0"/>
                <a:cs typeface="Lato" panose="020F0502020204030203" pitchFamily="34" charset="0"/>
              </a:rPr>
              <a:t>AF DANMARKS KOMMUNER HAR EN FATTIG NATUR</a:t>
            </a:r>
            <a:endParaRPr kumimoji="0" lang="da-DK" sz="3600" b="0" i="0" u="none" strike="noStrike" kern="1200" cap="none" spc="0" normalizeH="0" baseline="0" noProof="0" dirty="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endParaRPr>
          </a:p>
        </p:txBody>
      </p:sp>
      <p:sp>
        <p:nvSpPr>
          <p:cNvPr id="7" name="Tekstfelt 6"/>
          <p:cNvSpPr txBox="1"/>
          <p:nvPr/>
        </p:nvSpPr>
        <p:spPr>
          <a:xfrm>
            <a:off x="185016" y="3277018"/>
            <a:ext cx="373529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Naturkapitalindeks, Aarhus</a:t>
            </a:r>
            <a:r>
              <a:rPr kumimoji="0" lang="da-DK" sz="1400" b="1"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Universitet</a:t>
            </a:r>
            <a:r>
              <a:rPr kumimoji="0" lang="da-DK" sz="14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Viser</a:t>
            </a:r>
            <a:r>
              <a:rPr kumimoji="0" lang="da-DK" sz="14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fordelingen af naturtyper og deres naturtilstand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4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Angiver et beregnet pointtal for hver kommune baseret på bioscore (artsfund og tilstedeværelse af faktorer, der er positive for biodiversitet)</a:t>
            </a:r>
            <a:b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br>
            <a:endPar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14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Opdateres i 2020</a:t>
            </a:r>
            <a:r>
              <a:rPr kumimoji="0" lang="da-DK" sz="14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for alle kommuner</a:t>
            </a:r>
          </a:p>
        </p:txBody>
      </p:sp>
      <p:cxnSp>
        <p:nvCxnSpPr>
          <p:cNvPr id="11" name="Lige forbindelse 10"/>
          <p:cNvCxnSpPr/>
          <p:nvPr/>
        </p:nvCxnSpPr>
        <p:spPr>
          <a:xfrm>
            <a:off x="415086" y="3022461"/>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a:blip r:embed="rId3">
            <a:clrChange>
              <a:clrFrom>
                <a:srgbClr val="FFFFFF"/>
              </a:clrFrom>
              <a:clrTo>
                <a:srgbClr val="FFFFFF">
                  <a:alpha val="0"/>
                </a:srgbClr>
              </a:clrTo>
            </a:clrChange>
          </a:blip>
          <a:stretch>
            <a:fillRect/>
          </a:stretch>
        </p:blipFill>
        <p:spPr>
          <a:xfrm>
            <a:off x="3882186" y="1393427"/>
            <a:ext cx="5759024" cy="5312023"/>
          </a:xfrm>
          <a:prstGeom prst="rect">
            <a:avLst/>
          </a:prstGeom>
        </p:spPr>
      </p:pic>
      <p:pic>
        <p:nvPicPr>
          <p:cNvPr id="3" name="Billede 2"/>
          <p:cNvPicPr>
            <a:picLocks noChangeAspect="1"/>
          </p:cNvPicPr>
          <p:nvPr/>
        </p:nvPicPr>
        <p:blipFill>
          <a:blip r:embed="rId4">
            <a:clrChange>
              <a:clrFrom>
                <a:srgbClr val="FFFFFF"/>
              </a:clrFrom>
              <a:clrTo>
                <a:srgbClr val="FFFFFF">
                  <a:alpha val="0"/>
                </a:srgbClr>
              </a:clrTo>
            </a:clrChange>
          </a:blip>
          <a:stretch>
            <a:fillRect/>
          </a:stretch>
        </p:blipFill>
        <p:spPr>
          <a:xfrm>
            <a:off x="7033274" y="669632"/>
            <a:ext cx="5186704" cy="5370672"/>
          </a:xfrm>
          <a:prstGeom prst="rect">
            <a:avLst/>
          </a:prstGeom>
        </p:spPr>
      </p:pic>
    </p:spTree>
    <p:extLst>
      <p:ext uri="{BB962C8B-B14F-4D97-AF65-F5344CB8AC3E}">
        <p14:creationId xmlns:p14="http://schemas.microsoft.com/office/powerpoint/2010/main" val="257627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23851" y="531092"/>
            <a:ext cx="32344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369 KRITISK TRUEDE ARTER </a:t>
            </a:r>
          </a:p>
        </p:txBody>
      </p:sp>
      <p:sp>
        <p:nvSpPr>
          <p:cNvPr id="7" name="Tekstfelt 6"/>
          <p:cNvSpPr txBox="1"/>
          <p:nvPr/>
        </p:nvSpPr>
        <p:spPr>
          <a:xfrm>
            <a:off x="233795" y="2258811"/>
            <a:ext cx="3823855"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Den Danske</a:t>
            </a:r>
            <a:r>
              <a:rPr kumimoji="0" lang="da-DK" sz="1400" b="1"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Rødliste, Aarhus Universitet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baseline="0" dirty="0">
              <a:solidFill>
                <a:srgbClr val="004155"/>
              </a:solidFill>
              <a:latin typeface="Lato Light" panose="020F03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400" dirty="0">
                <a:solidFill>
                  <a:srgbClr val="004155"/>
                </a:solidFill>
                <a:latin typeface="Lato Light" panose="020F0302020204030203" pitchFamily="34" charset="0"/>
              </a:rPr>
              <a:t>I alt 2.262 plante- og dyrearter i Danmark er </a:t>
            </a:r>
            <a:r>
              <a:rPr lang="da-DK" sz="1400" dirty="0" smtClean="0">
                <a:solidFill>
                  <a:srgbClr val="004155"/>
                </a:solidFill>
                <a:latin typeface="Lato Light" panose="020F0302020204030203" pitchFamily="34" charset="0"/>
              </a:rPr>
              <a:t>rødlistede</a:t>
            </a:r>
            <a:br>
              <a:rPr lang="da-DK" sz="1400" dirty="0" smtClean="0">
                <a:solidFill>
                  <a:srgbClr val="004155"/>
                </a:solidFill>
                <a:latin typeface="Lato Light" panose="020F0302020204030203" pitchFamily="34" charset="0"/>
              </a:rPr>
            </a:br>
            <a:endParaRPr lang="da-DK" sz="1400" dirty="0" smtClean="0">
              <a:solidFill>
                <a:srgbClr val="004155"/>
              </a:solidFill>
              <a:latin typeface="Lato Light" panose="020F0302020204030203" pitchFamily="34" charset="0"/>
            </a:endParaRPr>
          </a:p>
          <a:p>
            <a:pPr marL="285750" indent="-285750">
              <a:buFont typeface="Wingdings" panose="05000000000000000000" pitchFamily="2" charset="2"/>
              <a:buChar char="§"/>
            </a:pP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1 ud af 4 pattedyrarter er </a:t>
            </a: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truet</a:t>
            </a:r>
          </a:p>
          <a:p>
            <a:endPar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endParaRPr>
          </a:p>
          <a:p>
            <a:pPr marL="285750" indent="-285750">
              <a:buFont typeface="Wingdings" panose="05000000000000000000" pitchFamily="2" charset="2"/>
              <a:buChar char="§"/>
            </a:pPr>
            <a:r>
              <a:rPr lang="da-DK" sz="1400" dirty="0">
                <a:solidFill>
                  <a:srgbClr val="004155"/>
                </a:solidFill>
                <a:latin typeface="Lato Light" panose="020F0302020204030203" pitchFamily="34" charset="0"/>
                <a:ea typeface="Lato Light" panose="020F0502020204030203" pitchFamily="34" charset="0"/>
                <a:cs typeface="Lato Light" panose="020F0502020204030203" pitchFamily="34" charset="0"/>
              </a:rPr>
              <a:t>Hjørring er hjem for 194 rødlistede </a:t>
            </a:r>
            <a:r>
              <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t>arter</a:t>
            </a:r>
            <a: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t/>
            </a:r>
            <a:br>
              <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rPr>
            </a:br>
            <a:endParaRPr kumimoji="0" lang="da-DK" sz="1400" b="0" i="0" u="none" strike="noStrike" kern="1200" cap="none" spc="0" normalizeH="0" baseline="0" noProof="0" dirty="0" smtClean="0">
              <a:ln>
                <a:noFill/>
              </a:ln>
              <a:solidFill>
                <a:srgbClr val="004155"/>
              </a:solidFill>
              <a:effectLst/>
              <a:uLnTx/>
              <a:uFillTx/>
              <a:latin typeface="Lato Light" panose="020F03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t>Danmark står til at miste over halvdelen af dagsommerfuglearterne</a:t>
            </a:r>
            <a:br>
              <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br>
            <a:endPar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400" noProof="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t>Arterne er truede fordi deres levesteder ændres eller forsvinder – typisk som følge af ændret arealanvendelse, gift og gødskning</a:t>
            </a:r>
            <a:br>
              <a:rPr lang="da-DK" sz="1400" noProof="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br>
            <a:endParaRPr lang="da-DK" sz="1400" dirty="0">
              <a:solidFill>
                <a:srgbClr val="004155"/>
              </a:solidFill>
              <a:latin typeface="Lato Light" panose="020F03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t>Silkeborg </a:t>
            </a:r>
            <a:r>
              <a:rPr lang="da-DK" sz="1400" dirty="0">
                <a:solidFill>
                  <a:srgbClr val="004155"/>
                </a:solidFill>
                <a:latin typeface="Lato Light" panose="020F0302020204030203" pitchFamily="34" charset="0"/>
                <a:ea typeface="Lato Light" panose="020F0502020204030203" pitchFamily="34" charset="0"/>
                <a:cs typeface="Lato Light" panose="020F0502020204030203" pitchFamily="34" charset="0"/>
              </a:rPr>
              <a:t>og Vejle Kommuner huser flest rødlistede </a:t>
            </a:r>
            <a:r>
              <a:rPr lang="da-DK" sz="1400" dirty="0" smtClean="0">
                <a:solidFill>
                  <a:srgbClr val="004155"/>
                </a:solidFill>
                <a:latin typeface="Lato Light" panose="020F0302020204030203" pitchFamily="34" charset="0"/>
                <a:ea typeface="Lato Light" panose="020F0502020204030203" pitchFamily="34" charset="0"/>
                <a:cs typeface="Lato Light" panose="020F0502020204030203" pitchFamily="34" charset="0"/>
              </a:rPr>
              <a:t>arter (269)</a:t>
            </a:r>
          </a:p>
        </p:txBody>
      </p:sp>
      <p:cxnSp>
        <p:nvCxnSpPr>
          <p:cNvPr id="11" name="Lige forbindelse 10"/>
          <p:cNvCxnSpPr/>
          <p:nvPr/>
        </p:nvCxnSpPr>
        <p:spPr>
          <a:xfrm>
            <a:off x="415086" y="1875495"/>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393" y="916616"/>
            <a:ext cx="7430537" cy="5468113"/>
          </a:xfrm>
          <a:prstGeom prst="rect">
            <a:avLst/>
          </a:prstGeom>
        </p:spPr>
      </p:pic>
      <p:cxnSp>
        <p:nvCxnSpPr>
          <p:cNvPr id="5" name="Lige pilforbindelse 4"/>
          <p:cNvCxnSpPr/>
          <p:nvPr/>
        </p:nvCxnSpPr>
        <p:spPr>
          <a:xfrm flipV="1">
            <a:off x="6700058" y="2410691"/>
            <a:ext cx="1047404" cy="332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818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744084" y="1528919"/>
            <a:ext cx="1078141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SPOT PÅ KOMMUNERNES </a:t>
            </a:r>
            <a:r>
              <a:rPr kumimoji="0" lang="da-DK" sz="6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NATURFORVALTNING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6000" dirty="0" smtClean="0">
                <a:solidFill>
                  <a:srgbClr val="004155"/>
                </a:solidFill>
                <a:latin typeface="Lato" panose="020F0502020204030203" pitchFamily="34" charset="0"/>
                <a:ea typeface="Lato" panose="020F0502020204030203" pitchFamily="34" charset="0"/>
                <a:cs typeface="Lato" panose="020F0502020204030203" pitchFamily="34" charset="0"/>
              </a:rPr>
              <a:t>Projekt Naturkommuner</a:t>
            </a:r>
            <a:endParaRPr kumimoji="0" lang="da-DK" sz="6000" b="0" i="0" u="none" strike="noStrike" kern="1200" cap="none" spc="0" normalizeH="0" baseline="0" noProof="0" dirty="0">
              <a:ln>
                <a:noFill/>
              </a:ln>
              <a:solidFill>
                <a:srgbClr val="004155"/>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8" name="Lige forbindelse 7"/>
          <p:cNvCxnSpPr/>
          <p:nvPr/>
        </p:nvCxnSpPr>
        <p:spPr>
          <a:xfrm>
            <a:off x="1137018" y="1244560"/>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1624" y="4829145"/>
            <a:ext cx="2568744" cy="1397576"/>
          </a:xfrm>
          <a:prstGeom prst="rect">
            <a:avLst/>
          </a:prstGeom>
        </p:spPr>
      </p:pic>
      <p:cxnSp>
        <p:nvCxnSpPr>
          <p:cNvPr id="11" name="Lige forbindelse 10"/>
          <p:cNvCxnSpPr/>
          <p:nvPr/>
        </p:nvCxnSpPr>
        <p:spPr>
          <a:xfrm>
            <a:off x="1137017" y="4623468"/>
            <a:ext cx="9917961" cy="5213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11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2">
            <a:extLst>
              <a:ext uri="{28A0092B-C50C-407E-A947-70E740481C1C}">
                <a14:useLocalDpi xmlns:a14="http://schemas.microsoft.com/office/drawing/2010/main" val="0"/>
              </a:ext>
            </a:extLst>
          </a:blip>
          <a:srcRect r="27292"/>
          <a:stretch/>
        </p:blipFill>
        <p:spPr>
          <a:xfrm>
            <a:off x="5553075" y="0"/>
            <a:ext cx="6648450" cy="6858000"/>
          </a:xfrm>
          <a:prstGeom prst="rect">
            <a:avLst/>
          </a:prstGeom>
        </p:spPr>
      </p:pic>
      <p:sp>
        <p:nvSpPr>
          <p:cNvPr id="2" name="Titel 1"/>
          <p:cNvSpPr>
            <a:spLocks noGrp="1"/>
          </p:cNvSpPr>
          <p:nvPr>
            <p:ph type="title"/>
          </p:nvPr>
        </p:nvSpPr>
        <p:spPr>
          <a:xfrm>
            <a:off x="390526" y="365125"/>
            <a:ext cx="3257550" cy="5811838"/>
          </a:xfrm>
        </p:spPr>
        <p:txBody>
          <a:bodyPr/>
          <a:lstStyle/>
          <a:p>
            <a:endParaRPr lang="da-DK"/>
          </a:p>
        </p:txBody>
      </p:sp>
      <p:sp>
        <p:nvSpPr>
          <p:cNvPr id="4" name="Rektangel 3"/>
          <p:cNvSpPr/>
          <p:nvPr/>
        </p:nvSpPr>
        <p:spPr>
          <a:xfrm>
            <a:off x="0" y="0"/>
            <a:ext cx="598613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p:nvSpPr>
        <p:spPr>
          <a:xfrm>
            <a:off x="171450" y="723460"/>
            <a:ext cx="4400550" cy="1938992"/>
          </a:xfrm>
          <a:prstGeom prst="rect">
            <a:avLst/>
          </a:prstGeom>
          <a:noFill/>
        </p:spPr>
        <p:txBody>
          <a:bodyPr wrap="square" rtlCol="0">
            <a:spAutoFit/>
          </a:bodyPr>
          <a:lstStyle/>
          <a:p>
            <a:r>
              <a:rPr lang="da-DK" sz="6000" dirty="0" smtClean="0">
                <a:solidFill>
                  <a:srgbClr val="004155"/>
                </a:solidFill>
                <a:latin typeface="Anton" panose="00000500000000000000" pitchFamily="2" charset="0"/>
                <a:ea typeface="Lato" panose="020F0502020204030203" pitchFamily="34" charset="0"/>
                <a:cs typeface="Lato" panose="020F0502020204030203" pitchFamily="34" charset="0"/>
              </a:rPr>
              <a:t>NATUREN ER </a:t>
            </a:r>
          </a:p>
          <a:p>
            <a:r>
              <a:rPr lang="da-DK" sz="6000" dirty="0" smtClean="0">
                <a:solidFill>
                  <a:srgbClr val="004155"/>
                </a:solidFill>
                <a:latin typeface="Anton" panose="00000500000000000000" pitchFamily="2" charset="0"/>
                <a:ea typeface="Lato" panose="020F0502020204030203" pitchFamily="34" charset="0"/>
                <a:cs typeface="Lato" panose="020F0502020204030203" pitchFamily="34" charset="0"/>
              </a:rPr>
              <a:t>EN HJERTESAG</a:t>
            </a:r>
            <a:endParaRPr lang="da-DK" sz="6000" dirty="0">
              <a:solidFill>
                <a:srgbClr val="004155"/>
              </a:solidFill>
              <a:latin typeface="Anton" panose="00000500000000000000" pitchFamily="2" charset="0"/>
              <a:ea typeface="Lato" panose="020F0502020204030203" pitchFamily="34" charset="0"/>
              <a:cs typeface="Lato" panose="020F0502020204030203" pitchFamily="34" charset="0"/>
            </a:endParaRPr>
          </a:p>
        </p:txBody>
      </p:sp>
      <p:cxnSp>
        <p:nvCxnSpPr>
          <p:cNvPr id="7" name="Lige forbindelse 6"/>
          <p:cNvCxnSpPr/>
          <p:nvPr/>
        </p:nvCxnSpPr>
        <p:spPr>
          <a:xfrm>
            <a:off x="276514" y="2658323"/>
            <a:ext cx="5253813" cy="0"/>
          </a:xfrm>
          <a:prstGeom prst="line">
            <a:avLst/>
          </a:prstGeom>
          <a:ln>
            <a:solidFill>
              <a:srgbClr val="004155"/>
            </a:solidFill>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p:nvSpPr>
        <p:spPr>
          <a:xfrm>
            <a:off x="251115" y="2852133"/>
            <a:ext cx="5152158" cy="3416320"/>
          </a:xfrm>
          <a:prstGeom prst="rect">
            <a:avLst/>
          </a:prstGeom>
          <a:noFill/>
        </p:spPr>
        <p:txBody>
          <a:bodyPr wrap="square" rtlCol="0">
            <a:spAutoFit/>
          </a:bodyPr>
          <a:lstStyle/>
          <a:p>
            <a:pPr lvl="0"/>
            <a:r>
              <a:rPr lang="da-DK" b="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Formål med DNs naturkommuneprojekt:</a:t>
            </a:r>
          </a:p>
          <a:p>
            <a:pPr marL="285750" lvl="0" indent="-285750">
              <a:buFont typeface="Wingdings" panose="05000000000000000000" pitchFamily="2" charset="2"/>
              <a:buChar char="§"/>
            </a:pPr>
            <a:endParaRPr lang="da-DK" dirty="0">
              <a:solidFill>
                <a:srgbClr val="004155"/>
              </a:solidFill>
              <a:latin typeface="Lato Light" panose="020F0502020204030203" pitchFamily="34" charset="0"/>
            </a:endParaRPr>
          </a:p>
          <a:p>
            <a:pPr marL="285750" lvl="0" indent="-285750">
              <a:buFont typeface="Wingdings" panose="05000000000000000000" pitchFamily="2" charset="2"/>
              <a:buChar char="§"/>
            </a:pPr>
            <a:r>
              <a:rPr lang="da-DK" dirty="0" smtClean="0">
                <a:solidFill>
                  <a:srgbClr val="004155"/>
                </a:solidFill>
                <a:latin typeface="Lato Light"/>
              </a:rPr>
              <a:t>At skabe større ejerskab til natur og naturopgaver blandt kommunalpolitikere</a:t>
            </a:r>
          </a:p>
          <a:p>
            <a:pPr lvl="0"/>
            <a:endParaRPr lang="da-DK" dirty="0" smtClean="0">
              <a:solidFill>
                <a:srgbClr val="004155"/>
              </a:solidFill>
              <a:latin typeface="Lato Light"/>
            </a:endParaRPr>
          </a:p>
          <a:p>
            <a:pPr marL="285750" lvl="0" indent="-285750">
              <a:buFont typeface="Wingdings" panose="05000000000000000000" pitchFamily="2" charset="2"/>
              <a:buChar char="§"/>
            </a:pPr>
            <a:r>
              <a:rPr lang="da-DK" dirty="0" smtClean="0">
                <a:solidFill>
                  <a:srgbClr val="004155"/>
                </a:solidFill>
                <a:latin typeface="Lato Light"/>
              </a:rPr>
              <a:t>At </a:t>
            </a:r>
            <a:r>
              <a:rPr lang="da-DK" dirty="0">
                <a:solidFill>
                  <a:srgbClr val="004155"/>
                </a:solidFill>
                <a:latin typeface="Lato Light"/>
              </a:rPr>
              <a:t>løfte den kommunale indsats for mere og rigere natur gennem målrettet og videnbaseret planlægning og </a:t>
            </a:r>
            <a:r>
              <a:rPr lang="da-DK" dirty="0" smtClean="0">
                <a:solidFill>
                  <a:srgbClr val="004155"/>
                </a:solidFill>
                <a:latin typeface="Lato Light"/>
              </a:rPr>
              <a:t>forvaltning</a:t>
            </a:r>
          </a:p>
          <a:p>
            <a:pPr lvl="0"/>
            <a:endParaRPr lang="da-DK" dirty="0" smtClean="0">
              <a:solidFill>
                <a:srgbClr val="004155"/>
              </a:solidFill>
              <a:latin typeface="Lato Light"/>
            </a:endParaRPr>
          </a:p>
          <a:p>
            <a:pPr marL="285750" lvl="0" indent="-285750">
              <a:buFont typeface="Wingdings" panose="05000000000000000000" pitchFamily="2" charset="2"/>
              <a:buChar char="§"/>
            </a:pPr>
            <a:r>
              <a:rPr lang="da-DK" dirty="0" smtClean="0">
                <a:solidFill>
                  <a:srgbClr val="004155"/>
                </a:solidFill>
                <a:latin typeface="Lato Light"/>
              </a:rPr>
              <a:t>At få vedtaget naturpolitikker i alle landets kommuner, som på sigt skaber plads til natur og biodiversitet</a:t>
            </a:r>
            <a:endParaRPr lang="da-DK" dirty="0">
              <a:solidFill>
                <a:srgbClr val="004155"/>
              </a:solidFill>
              <a:latin typeface="Lato Light"/>
            </a:endParaRPr>
          </a:p>
        </p:txBody>
      </p:sp>
      <p:sp>
        <p:nvSpPr>
          <p:cNvPr id="11" name="Oval billedforklaring 10"/>
          <p:cNvSpPr/>
          <p:nvPr/>
        </p:nvSpPr>
        <p:spPr>
          <a:xfrm>
            <a:off x="8395855" y="461831"/>
            <a:ext cx="3380515" cy="3011041"/>
          </a:xfrm>
          <a:prstGeom prst="wedgeEllipseCallout">
            <a:avLst>
              <a:gd name="adj1" fmla="val -35389"/>
              <a:gd name="adj2" fmla="val 34368"/>
            </a:avLst>
          </a:prstGeom>
          <a:solidFill>
            <a:srgbClr val="FE3A5C">
              <a:alpha val="69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nton" panose="00000500000000000000" pitchFamily="2" charset="0"/>
              </a:rPr>
              <a:t>Alle kommuner skal have en naturpolitik, der sætter en klar retning for arbejdet med kommunens natur og en handlingsplan som anviser de konkrete indsatser, man er enige om </a:t>
            </a:r>
            <a:r>
              <a:rPr kumimoji="0" lang="da-DK" sz="1600" b="0" i="0" u="none" strike="noStrike" kern="1200" cap="none" spc="0" normalizeH="0" baseline="0" noProof="0" dirty="0" smtClean="0">
                <a:ln>
                  <a:noFill/>
                </a:ln>
                <a:solidFill>
                  <a:srgbClr val="FFFFFF"/>
                </a:solidFill>
                <a:effectLst/>
                <a:uLnTx/>
                <a:uFillTx/>
                <a:latin typeface="Anton" panose="00000500000000000000" pitchFamily="2" charset="0"/>
              </a:rPr>
              <a:t>lokalt.</a:t>
            </a:r>
            <a:endParaRPr kumimoji="0" lang="da-DK" sz="1600" b="0" i="0" u="none" strike="noStrike" kern="1200" cap="none" spc="0" normalizeH="0" baseline="0" noProof="0" dirty="0">
              <a:ln>
                <a:noFill/>
              </a:ln>
              <a:solidFill>
                <a:srgbClr val="FFFFFF"/>
              </a:solidFill>
              <a:effectLst/>
              <a:uLnTx/>
              <a:uFillTx/>
              <a:latin typeface="Anton" panose="00000500000000000000" pitchFamily="2" charset="0"/>
            </a:endParaRPr>
          </a:p>
        </p:txBody>
      </p:sp>
    </p:spTree>
    <p:extLst>
      <p:ext uri="{BB962C8B-B14F-4D97-AF65-F5344CB8AC3E}">
        <p14:creationId xmlns:p14="http://schemas.microsoft.com/office/powerpoint/2010/main" val="1843972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4057650" cy="6858000"/>
          </a:xfrm>
          <a:prstGeom prst="rect">
            <a:avLst/>
          </a:prstGeom>
          <a:solidFill>
            <a:srgbClr val="C0D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p:cNvSpPr/>
          <p:nvPr/>
        </p:nvSpPr>
        <p:spPr>
          <a:xfrm>
            <a:off x="-13349" y="0"/>
            <a:ext cx="12225023" cy="126812"/>
          </a:xfrm>
          <a:prstGeom prst="rect">
            <a:avLst/>
          </a:prstGeom>
          <a:solidFill>
            <a:srgbClr val="EDE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felt 5"/>
          <p:cNvSpPr txBox="1"/>
          <p:nvPr/>
        </p:nvSpPr>
        <p:spPr>
          <a:xfrm>
            <a:off x="323851" y="466436"/>
            <a:ext cx="4475364" cy="1999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33 ud af 98 kommuner har en politik om </a:t>
            </a:r>
            <a:r>
              <a:rPr kumimoji="0" lang="da-DK" sz="4000" b="0" i="0" u="none" strike="noStrike" kern="1200" cap="none" spc="0" normalizeH="0" baseline="0" noProof="0" dirty="0" smtClean="0">
                <a:ln>
                  <a:noFill/>
                </a:ln>
                <a:solidFill>
                  <a:srgbClr val="004155"/>
                </a:solidFill>
                <a:effectLst/>
                <a:uLnTx/>
                <a:uFillTx/>
                <a:latin typeface="Anton" panose="00000500000000000000" pitchFamily="2" charset="0"/>
                <a:ea typeface="Lato" panose="020F0502020204030203" pitchFamily="34" charset="0"/>
                <a:cs typeface="Lato" panose="020F0502020204030203" pitchFamily="34" charset="0"/>
              </a:rPr>
              <a:t>natur</a:t>
            </a:r>
            <a:r>
              <a:rPr kumimoji="0" lang="da-DK" sz="1400" b="0" i="0" u="none" strike="noStrike" kern="1200" cap="none" spc="0" normalizeH="0" baseline="0" noProof="0" dirty="0" smtClean="0">
                <a:ln>
                  <a:noFill/>
                </a:ln>
                <a:solidFill>
                  <a:srgbClr val="004155"/>
                </a:solidFill>
                <a:effectLst/>
                <a:uLnTx/>
                <a:uFillTx/>
                <a:latin typeface="+mj-lt"/>
                <a:ea typeface="Lato" panose="020F0502020204030203" pitchFamily="34" charset="0"/>
                <a:cs typeface="Lato" panose="020F0502020204030203" pitchFamily="34" charset="0"/>
              </a:rPr>
              <a:t> (anno 2018)</a:t>
            </a:r>
            <a:endParaRPr kumimoji="0" lang="da-DK" sz="4000" b="0" i="0" u="none" strike="noStrike" kern="1200" cap="none" spc="0" normalizeH="0" baseline="0" noProof="0" dirty="0">
              <a:ln>
                <a:noFill/>
              </a:ln>
              <a:solidFill>
                <a:srgbClr val="004155"/>
              </a:solidFill>
              <a:effectLst/>
              <a:uLnTx/>
              <a:uFillTx/>
              <a:latin typeface="+mj-lt"/>
              <a:ea typeface="Lato" panose="020F0502020204030203" pitchFamily="34" charset="0"/>
              <a:cs typeface="Lato" panose="020F0502020204030203" pitchFamily="34" charset="0"/>
            </a:endParaRPr>
          </a:p>
        </p:txBody>
      </p:sp>
      <p:sp>
        <p:nvSpPr>
          <p:cNvPr id="7" name="Tekstfelt 6"/>
          <p:cNvSpPr txBox="1"/>
          <p:nvPr/>
        </p:nvSpPr>
        <p:spPr>
          <a:xfrm>
            <a:off x="318337" y="2861382"/>
            <a:ext cx="3420975" cy="33239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Politikker kan handle rent om natur eller være tværgående – friluftsliv, klima, sundhed mv.</a:t>
            </a:r>
            <a:b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br>
            <a:endPar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kumimoji="0" lang="da-DK" sz="14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Kvaliteten er meget</a:t>
            </a:r>
            <a:r>
              <a:rPr kumimoji="0" lang="da-DK" sz="14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rPr>
              <a:t> svingende </a:t>
            </a:r>
          </a:p>
          <a:p>
            <a:pPr lvl="0"/>
            <a:endParaRPr kumimoji="0" lang="da-DK" sz="1400" b="0" i="0" u="none" strike="noStrike" kern="1200" cap="none" spc="0" normalizeH="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r>
              <a:rPr lang="da-DK" sz="1400" baseline="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Der mangler særligt konkrete,</a:t>
            </a:r>
            <a: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 tidsfastsatte målsætninger.</a:t>
            </a:r>
            <a:endParaRPr kumimoji="0" lang="da-DK" sz="14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lvl="0" indent="-285750">
              <a:buFont typeface="Wingdings" panose="05000000000000000000" pitchFamily="2" charset="2"/>
              <a:buChar char="§"/>
            </a:pPr>
            <a:endParaRPr kumimoji="0" lang="da-DK" sz="1400" b="0" i="0" u="none" strike="noStrike" kern="1200" cap="none" spc="0" normalizeH="0" baseline="0" noProof="0" dirty="0" smtClean="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Kommuner har ikke pligt til at udarbejde en politik for natur og biodiversitet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400" b="0" i="0"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r>
              <a:rPr lang="da-DK" sz="1400" i="1" dirty="0" smtClean="0">
                <a:solidFill>
                  <a:srgbClr val="004155"/>
                </a:solidFill>
                <a:latin typeface="Lato Light" panose="020F0502020204030203" pitchFamily="34" charset="0"/>
                <a:ea typeface="Lato Light" panose="020F0502020204030203" pitchFamily="34" charset="0"/>
                <a:cs typeface="Lato Light" panose="020F0502020204030203" pitchFamily="34" charset="0"/>
              </a:rPr>
              <a:t>NB! Vejle og Københavns strategier er vurderet som politik.</a:t>
            </a:r>
            <a:endParaRPr kumimoji="0" lang="da-DK" sz="1400" b="0" i="1" u="none" strike="noStrike" kern="1200" cap="none" spc="0" normalizeH="0" baseline="0" noProof="0" dirty="0">
              <a:ln>
                <a:noFill/>
              </a:ln>
              <a:solidFill>
                <a:srgbClr val="00415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cxnSp>
        <p:nvCxnSpPr>
          <p:cNvPr id="11" name="Lige forbindelse 10"/>
          <p:cNvCxnSpPr/>
          <p:nvPr/>
        </p:nvCxnSpPr>
        <p:spPr>
          <a:xfrm>
            <a:off x="404002" y="2617908"/>
            <a:ext cx="3143249" cy="16522"/>
          </a:xfrm>
          <a:prstGeom prst="line">
            <a:avLst/>
          </a:prstGeom>
          <a:ln w="38100">
            <a:solidFill>
              <a:srgbClr val="004155"/>
            </a:solidFill>
          </a:ln>
        </p:spPr>
        <p:style>
          <a:lnRef idx="1">
            <a:schemeClr val="accent1"/>
          </a:lnRef>
          <a:fillRef idx="0">
            <a:schemeClr val="accent1"/>
          </a:fillRef>
          <a:effectRef idx="0">
            <a:schemeClr val="accent1"/>
          </a:effectRef>
          <a:fontRef idx="minor">
            <a:schemeClr val="tx1"/>
          </a:fontRef>
        </p:style>
      </p:cxn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0761" y="649341"/>
            <a:ext cx="6067802" cy="6286243"/>
          </a:xfrm>
          <a:prstGeom prst="rect">
            <a:avLst/>
          </a:prstGeom>
        </p:spPr>
      </p:pic>
    </p:spTree>
    <p:extLst>
      <p:ext uri="{BB962C8B-B14F-4D97-AF65-F5344CB8AC3E}">
        <p14:creationId xmlns:p14="http://schemas.microsoft.com/office/powerpoint/2010/main" val="1316146838"/>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TotalTime>
  <Words>1261</Words>
  <Application>Microsoft Office PowerPoint</Application>
  <PresentationFormat>Widescreen</PresentationFormat>
  <Paragraphs>207</Paragraphs>
  <Slides>22</Slides>
  <Notes>1</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22</vt:i4>
      </vt:variant>
    </vt:vector>
  </HeadingPairs>
  <TitlesOfParts>
    <vt:vector size="31" baseType="lpstr">
      <vt:lpstr>Lato</vt:lpstr>
      <vt:lpstr>Calibri</vt:lpstr>
      <vt:lpstr>Wingdings</vt:lpstr>
      <vt:lpstr>Times New Roman</vt:lpstr>
      <vt:lpstr>Arial</vt:lpstr>
      <vt:lpstr>Anton</vt:lpstr>
      <vt:lpstr>Calibri Light</vt:lpstr>
      <vt:lpstr>Lato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Jakob Andresen</dc:creator>
  <cp:lastModifiedBy>Johannes Schjelde</cp:lastModifiedBy>
  <cp:revision>101</cp:revision>
  <dcterms:created xsi:type="dcterms:W3CDTF">2018-09-10T07:45:48Z</dcterms:created>
  <dcterms:modified xsi:type="dcterms:W3CDTF">2019-11-04T11:01:38Z</dcterms:modified>
</cp:coreProperties>
</file>